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0"/>
  </p:notesMasterIdLst>
  <p:sldIdLst>
    <p:sldId id="269" r:id="rId2"/>
    <p:sldId id="270" r:id="rId3"/>
    <p:sldId id="271" r:id="rId4"/>
    <p:sldId id="258" r:id="rId5"/>
    <p:sldId id="279" r:id="rId6"/>
    <p:sldId id="259" r:id="rId7"/>
    <p:sldId id="257" r:id="rId8"/>
    <p:sldId id="261" r:id="rId9"/>
    <p:sldId id="273" r:id="rId10"/>
    <p:sldId id="275" r:id="rId11"/>
    <p:sldId id="276" r:id="rId12"/>
    <p:sldId id="262" r:id="rId13"/>
    <p:sldId id="277" r:id="rId14"/>
    <p:sldId id="264" r:id="rId15"/>
    <p:sldId id="280" r:id="rId16"/>
    <p:sldId id="266" r:id="rId17"/>
    <p:sldId id="265" r:id="rId18"/>
    <p:sldId id="274" r:id="rId19"/>
    <p:sldId id="285" r:id="rId20"/>
    <p:sldId id="282" r:id="rId21"/>
    <p:sldId id="283" r:id="rId22"/>
    <p:sldId id="284" r:id="rId23"/>
    <p:sldId id="267" r:id="rId24"/>
    <p:sldId id="286" r:id="rId25"/>
    <p:sldId id="287" r:id="rId26"/>
    <p:sldId id="288" r:id="rId27"/>
    <p:sldId id="289" r:id="rId28"/>
    <p:sldId id="278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wipo_pat_appl_total_from_198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wipo_pat_grant_total_from_198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tot_app!$A$6</c:f>
              <c:strCache>
                <c:ptCount val="1"/>
                <c:pt idx="0">
                  <c:v>Total Patent Applications</c:v>
                </c:pt>
              </c:strCache>
            </c:strRef>
          </c:tx>
          <c:invertIfNegative val="0"/>
          <c:cat>
            <c:numRef>
              <c:f>tot_app!$B$5:$Y$5</c:f>
              <c:numCache>
                <c:formatCode>General</c:formatCode>
                <c:ptCount val="2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cat>
          <c:val>
            <c:numRef>
              <c:f>tot_app!$B$6:$Y$6</c:f>
              <c:numCache>
                <c:formatCode>#,##0</c:formatCode>
                <c:ptCount val="24"/>
                <c:pt idx="0">
                  <c:v>926008</c:v>
                </c:pt>
                <c:pt idx="1">
                  <c:v>950983</c:v>
                </c:pt>
                <c:pt idx="2">
                  <c:v>997195</c:v>
                </c:pt>
                <c:pt idx="3">
                  <c:v>1013500</c:v>
                </c:pt>
                <c:pt idx="4">
                  <c:v>1017650</c:v>
                </c:pt>
                <c:pt idx="5">
                  <c:v>1006044</c:v>
                </c:pt>
                <c:pt idx="6">
                  <c:v>895680</c:v>
                </c:pt>
                <c:pt idx="7">
                  <c:v>951860</c:v>
                </c:pt>
                <c:pt idx="8">
                  <c:v>951586</c:v>
                </c:pt>
                <c:pt idx="9">
                  <c:v>948316</c:v>
                </c:pt>
                <c:pt idx="10">
                  <c:v>1052677</c:v>
                </c:pt>
                <c:pt idx="11">
                  <c:v>1080676</c:v>
                </c:pt>
                <c:pt idx="12">
                  <c:v>1151929</c:v>
                </c:pt>
                <c:pt idx="13">
                  <c:v>1201041</c:v>
                </c:pt>
                <c:pt idx="14">
                  <c:v>1266817</c:v>
                </c:pt>
                <c:pt idx="15">
                  <c:v>1373882</c:v>
                </c:pt>
                <c:pt idx="16">
                  <c:v>1455183</c:v>
                </c:pt>
                <c:pt idx="17">
                  <c:v>1442999</c:v>
                </c:pt>
                <c:pt idx="18">
                  <c:v>1486635</c:v>
                </c:pt>
                <c:pt idx="19">
                  <c:v>1565557</c:v>
                </c:pt>
                <c:pt idx="20">
                  <c:v>1692347</c:v>
                </c:pt>
                <c:pt idx="21">
                  <c:v>1788563</c:v>
                </c:pt>
                <c:pt idx="22">
                  <c:v>1859782</c:v>
                </c:pt>
                <c:pt idx="23">
                  <c:v>1907915</c:v>
                </c:pt>
              </c:numCache>
            </c:numRef>
          </c:val>
        </c:ser>
        <c:ser>
          <c:idx val="1"/>
          <c:order val="1"/>
          <c:tx>
            <c:strRef>
              <c:f>tot_app!$A$7</c:f>
              <c:strCache>
                <c:ptCount val="1"/>
                <c:pt idx="0">
                  <c:v>Total Resident Applications</c:v>
                </c:pt>
              </c:strCache>
            </c:strRef>
          </c:tx>
          <c:invertIfNegative val="0"/>
          <c:cat>
            <c:numRef>
              <c:f>tot_app!$B$5:$Y$5</c:f>
              <c:numCache>
                <c:formatCode>General</c:formatCode>
                <c:ptCount val="2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cat>
          <c:val>
            <c:numRef>
              <c:f>tot_app!$B$7:$Y$7</c:f>
              <c:numCache>
                <c:formatCode>#,##0</c:formatCode>
                <c:ptCount val="24"/>
                <c:pt idx="0">
                  <c:v>641513</c:v>
                </c:pt>
                <c:pt idx="1">
                  <c:v>663158</c:v>
                </c:pt>
                <c:pt idx="2">
                  <c:v>700429</c:v>
                </c:pt>
                <c:pt idx="3">
                  <c:v>701257</c:v>
                </c:pt>
                <c:pt idx="4">
                  <c:v>692261</c:v>
                </c:pt>
                <c:pt idx="5">
                  <c:v>676951</c:v>
                </c:pt>
                <c:pt idx="6">
                  <c:v>588567</c:v>
                </c:pt>
                <c:pt idx="7">
                  <c:v>623023</c:v>
                </c:pt>
                <c:pt idx="8">
                  <c:v>638130</c:v>
                </c:pt>
                <c:pt idx="9">
                  <c:v>627021</c:v>
                </c:pt>
                <c:pt idx="10">
                  <c:v>678186</c:v>
                </c:pt>
                <c:pt idx="11">
                  <c:v>674300</c:v>
                </c:pt>
                <c:pt idx="12">
                  <c:v>699308</c:v>
                </c:pt>
                <c:pt idx="13">
                  <c:v>713666</c:v>
                </c:pt>
                <c:pt idx="14">
                  <c:v>745991</c:v>
                </c:pt>
                <c:pt idx="15">
                  <c:v>823798</c:v>
                </c:pt>
                <c:pt idx="16">
                  <c:v>841659</c:v>
                </c:pt>
                <c:pt idx="17">
                  <c:v>834573</c:v>
                </c:pt>
                <c:pt idx="18">
                  <c:v>865381</c:v>
                </c:pt>
                <c:pt idx="19">
                  <c:v>903051</c:v>
                </c:pt>
                <c:pt idx="20">
                  <c:v>966466</c:v>
                </c:pt>
                <c:pt idx="21">
                  <c:v>999167</c:v>
                </c:pt>
                <c:pt idx="22">
                  <c:v>1042557</c:v>
                </c:pt>
                <c:pt idx="23">
                  <c:v>1069293</c:v>
                </c:pt>
              </c:numCache>
            </c:numRef>
          </c:val>
        </c:ser>
        <c:ser>
          <c:idx val="2"/>
          <c:order val="2"/>
          <c:tx>
            <c:strRef>
              <c:f>tot_app!$A$8</c:f>
              <c:strCache>
                <c:ptCount val="1"/>
                <c:pt idx="0">
                  <c:v>Total Non-Resident Applications</c:v>
                </c:pt>
              </c:strCache>
            </c:strRef>
          </c:tx>
          <c:invertIfNegative val="0"/>
          <c:cat>
            <c:numRef>
              <c:f>tot_app!$B$5:$Y$5</c:f>
              <c:numCache>
                <c:formatCode>General</c:formatCode>
                <c:ptCount val="2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cat>
          <c:val>
            <c:numRef>
              <c:f>tot_app!$B$8:$Y$8</c:f>
              <c:numCache>
                <c:formatCode>#,##0</c:formatCode>
                <c:ptCount val="24"/>
                <c:pt idx="0">
                  <c:v>284495</c:v>
                </c:pt>
                <c:pt idx="1">
                  <c:v>287825</c:v>
                </c:pt>
                <c:pt idx="2">
                  <c:v>296766</c:v>
                </c:pt>
                <c:pt idx="3">
                  <c:v>312243</c:v>
                </c:pt>
                <c:pt idx="4">
                  <c:v>325389</c:v>
                </c:pt>
                <c:pt idx="5">
                  <c:v>329093</c:v>
                </c:pt>
                <c:pt idx="6">
                  <c:v>307113</c:v>
                </c:pt>
                <c:pt idx="7">
                  <c:v>328837</c:v>
                </c:pt>
                <c:pt idx="8">
                  <c:v>313456</c:v>
                </c:pt>
                <c:pt idx="9">
                  <c:v>321295</c:v>
                </c:pt>
                <c:pt idx="10">
                  <c:v>374491</c:v>
                </c:pt>
                <c:pt idx="11">
                  <c:v>406376</c:v>
                </c:pt>
                <c:pt idx="12">
                  <c:v>452621</c:v>
                </c:pt>
                <c:pt idx="13">
                  <c:v>487375</c:v>
                </c:pt>
                <c:pt idx="14">
                  <c:v>520826</c:v>
                </c:pt>
                <c:pt idx="15">
                  <c:v>550084</c:v>
                </c:pt>
                <c:pt idx="16">
                  <c:v>613524</c:v>
                </c:pt>
                <c:pt idx="17">
                  <c:v>608426</c:v>
                </c:pt>
                <c:pt idx="18">
                  <c:v>621254</c:v>
                </c:pt>
                <c:pt idx="19">
                  <c:v>662506</c:v>
                </c:pt>
                <c:pt idx="20">
                  <c:v>725881</c:v>
                </c:pt>
                <c:pt idx="21">
                  <c:v>789396</c:v>
                </c:pt>
                <c:pt idx="22">
                  <c:v>817225</c:v>
                </c:pt>
                <c:pt idx="23">
                  <c:v>838622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20832"/>
        <c:axId val="105322368"/>
      </c:barChart>
      <c:catAx>
        <c:axId val="10532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322368"/>
        <c:crosses val="autoZero"/>
        <c:auto val="1"/>
        <c:lblAlgn val="ctr"/>
        <c:lblOffset val="100"/>
        <c:noMultiLvlLbl val="0"/>
      </c:catAx>
      <c:valAx>
        <c:axId val="1053223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53208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tot_grants!$A$6</c:f>
              <c:strCache>
                <c:ptCount val="1"/>
                <c:pt idx="0">
                  <c:v>Total Patent Grants</c:v>
                </c:pt>
              </c:strCache>
            </c:strRef>
          </c:tx>
          <c:invertIfNegative val="0"/>
          <c:cat>
            <c:numRef>
              <c:f>tot_grants!$B$5:$Y$5</c:f>
              <c:numCache>
                <c:formatCode>General</c:formatCode>
                <c:ptCount val="2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cat>
          <c:val>
            <c:numRef>
              <c:f>tot_grants!$B$6:$Y$6</c:f>
              <c:numCache>
                <c:formatCode>#,##0</c:formatCode>
                <c:ptCount val="24"/>
                <c:pt idx="0">
                  <c:v>394645</c:v>
                </c:pt>
                <c:pt idx="1">
                  <c:v>402752</c:v>
                </c:pt>
                <c:pt idx="2">
                  <c:v>410921</c:v>
                </c:pt>
                <c:pt idx="3">
                  <c:v>395835</c:v>
                </c:pt>
                <c:pt idx="4">
                  <c:v>423627</c:v>
                </c:pt>
                <c:pt idx="5">
                  <c:v>410075</c:v>
                </c:pt>
                <c:pt idx="6">
                  <c:v>302711</c:v>
                </c:pt>
                <c:pt idx="7">
                  <c:v>375863</c:v>
                </c:pt>
                <c:pt idx="8">
                  <c:v>388855</c:v>
                </c:pt>
                <c:pt idx="9">
                  <c:v>406437</c:v>
                </c:pt>
                <c:pt idx="10">
                  <c:v>424621</c:v>
                </c:pt>
                <c:pt idx="11">
                  <c:v>527082</c:v>
                </c:pt>
                <c:pt idx="12">
                  <c:v>497916</c:v>
                </c:pt>
                <c:pt idx="13">
                  <c:v>547441</c:v>
                </c:pt>
                <c:pt idx="14">
                  <c:v>571558</c:v>
                </c:pt>
                <c:pt idx="15">
                  <c:v>514884</c:v>
                </c:pt>
                <c:pt idx="16">
                  <c:v>535648</c:v>
                </c:pt>
                <c:pt idx="17">
                  <c:v>556216</c:v>
                </c:pt>
                <c:pt idx="18">
                  <c:v>615304</c:v>
                </c:pt>
                <c:pt idx="19">
                  <c:v>624935</c:v>
                </c:pt>
                <c:pt idx="20">
                  <c:v>631505</c:v>
                </c:pt>
                <c:pt idx="21">
                  <c:v>754395</c:v>
                </c:pt>
                <c:pt idx="22">
                  <c:v>773214</c:v>
                </c:pt>
                <c:pt idx="23">
                  <c:v>777556</c:v>
                </c:pt>
              </c:numCache>
            </c:numRef>
          </c:val>
        </c:ser>
        <c:ser>
          <c:idx val="1"/>
          <c:order val="1"/>
          <c:tx>
            <c:strRef>
              <c:f>tot_grants!$A$7</c:f>
              <c:strCache>
                <c:ptCount val="1"/>
                <c:pt idx="0">
                  <c:v>Total Resident Grants</c:v>
                </c:pt>
              </c:strCache>
            </c:strRef>
          </c:tx>
          <c:invertIfNegative val="0"/>
          <c:cat>
            <c:numRef>
              <c:f>tot_grants!$B$5:$Y$5</c:f>
              <c:numCache>
                <c:formatCode>General</c:formatCode>
                <c:ptCount val="2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cat>
          <c:val>
            <c:numRef>
              <c:f>tot_grants!$B$7:$Y$7</c:f>
              <c:numCache>
                <c:formatCode>#,##0</c:formatCode>
                <c:ptCount val="24"/>
                <c:pt idx="0">
                  <c:v>216566</c:v>
                </c:pt>
                <c:pt idx="1">
                  <c:v>228031</c:v>
                </c:pt>
                <c:pt idx="2">
                  <c:v>241460</c:v>
                </c:pt>
                <c:pt idx="3">
                  <c:v>229778</c:v>
                </c:pt>
                <c:pt idx="4">
                  <c:v>248698</c:v>
                </c:pt>
                <c:pt idx="5">
                  <c:v>237872</c:v>
                </c:pt>
                <c:pt idx="6">
                  <c:v>132185</c:v>
                </c:pt>
                <c:pt idx="7">
                  <c:v>187625</c:v>
                </c:pt>
                <c:pt idx="8">
                  <c:v>193087</c:v>
                </c:pt>
                <c:pt idx="9">
                  <c:v>210885</c:v>
                </c:pt>
                <c:pt idx="10">
                  <c:v>231375</c:v>
                </c:pt>
                <c:pt idx="11">
                  <c:v>331032</c:v>
                </c:pt>
                <c:pt idx="12">
                  <c:v>296392</c:v>
                </c:pt>
                <c:pt idx="13">
                  <c:v>321761</c:v>
                </c:pt>
                <c:pt idx="14">
                  <c:v>333068</c:v>
                </c:pt>
                <c:pt idx="15">
                  <c:v>295726</c:v>
                </c:pt>
                <c:pt idx="16">
                  <c:v>299384</c:v>
                </c:pt>
                <c:pt idx="17">
                  <c:v>305385</c:v>
                </c:pt>
                <c:pt idx="18">
                  <c:v>326925</c:v>
                </c:pt>
                <c:pt idx="19">
                  <c:v>331907</c:v>
                </c:pt>
                <c:pt idx="20">
                  <c:v>339326</c:v>
                </c:pt>
                <c:pt idx="21">
                  <c:v>415913</c:v>
                </c:pt>
                <c:pt idx="22">
                  <c:v>431421</c:v>
                </c:pt>
                <c:pt idx="23">
                  <c:v>424960</c:v>
                </c:pt>
              </c:numCache>
            </c:numRef>
          </c:val>
        </c:ser>
        <c:ser>
          <c:idx val="2"/>
          <c:order val="2"/>
          <c:tx>
            <c:strRef>
              <c:f>tot_grants!$A$8</c:f>
              <c:strCache>
                <c:ptCount val="1"/>
                <c:pt idx="0">
                  <c:v>Total Non-Resident Grants</c:v>
                </c:pt>
              </c:strCache>
            </c:strRef>
          </c:tx>
          <c:invertIfNegative val="0"/>
          <c:cat>
            <c:numRef>
              <c:f>tot_grants!$B$5:$Y$5</c:f>
              <c:numCache>
                <c:formatCode>General</c:formatCode>
                <c:ptCount val="2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cat>
          <c:val>
            <c:numRef>
              <c:f>tot_grants!$B$8:$Y$8</c:f>
              <c:numCache>
                <c:formatCode>#,##0</c:formatCode>
                <c:ptCount val="24"/>
                <c:pt idx="0">
                  <c:v>178079</c:v>
                </c:pt>
                <c:pt idx="1">
                  <c:v>174721</c:v>
                </c:pt>
                <c:pt idx="2">
                  <c:v>169461</c:v>
                </c:pt>
                <c:pt idx="3">
                  <c:v>166057</c:v>
                </c:pt>
                <c:pt idx="4">
                  <c:v>174929</c:v>
                </c:pt>
                <c:pt idx="5">
                  <c:v>172203</c:v>
                </c:pt>
                <c:pt idx="6">
                  <c:v>170526</c:v>
                </c:pt>
                <c:pt idx="7">
                  <c:v>188238</c:v>
                </c:pt>
                <c:pt idx="8">
                  <c:v>195768</c:v>
                </c:pt>
                <c:pt idx="9">
                  <c:v>195552</c:v>
                </c:pt>
                <c:pt idx="10">
                  <c:v>193246</c:v>
                </c:pt>
                <c:pt idx="11">
                  <c:v>196050</c:v>
                </c:pt>
                <c:pt idx="12">
                  <c:v>201524</c:v>
                </c:pt>
                <c:pt idx="13">
                  <c:v>225680</c:v>
                </c:pt>
                <c:pt idx="14">
                  <c:v>238490</c:v>
                </c:pt>
                <c:pt idx="15">
                  <c:v>219158</c:v>
                </c:pt>
                <c:pt idx="16">
                  <c:v>236264</c:v>
                </c:pt>
                <c:pt idx="17">
                  <c:v>250831</c:v>
                </c:pt>
                <c:pt idx="18">
                  <c:v>288379</c:v>
                </c:pt>
                <c:pt idx="19">
                  <c:v>293028</c:v>
                </c:pt>
                <c:pt idx="20">
                  <c:v>292179</c:v>
                </c:pt>
                <c:pt idx="21">
                  <c:v>338482</c:v>
                </c:pt>
                <c:pt idx="22">
                  <c:v>341793</c:v>
                </c:pt>
                <c:pt idx="23">
                  <c:v>352596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70368"/>
        <c:axId val="105371904"/>
      </c:barChart>
      <c:catAx>
        <c:axId val="10537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371904"/>
        <c:crosses val="autoZero"/>
        <c:auto val="1"/>
        <c:lblAlgn val="ctr"/>
        <c:lblOffset val="100"/>
        <c:noMultiLvlLbl val="0"/>
      </c:catAx>
      <c:valAx>
        <c:axId val="1053719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53703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204E0D3-C104-4FB3-9F78-44D2B0D795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172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à coins arrondis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7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2AA1A1-7690-4097-A784-2E288C1D83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22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3137F-AFF2-4A1D-A418-367A742850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8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5E4C-907E-44F3-B65B-6BDEBB034B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60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2CA41-B6FF-4826-8032-7B51C8A9E7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7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à coins arrondis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6A3EE8-5F48-4F78-868B-6C636548E3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4898-C678-4A22-96D9-2F712331DA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07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BCCA-7361-4015-A218-0F74EF9F6C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00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0FEA-1E4D-402B-9B1B-DAA41E7AE8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62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DEE2E9-A2AA-4B6C-A0D3-63B8445364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67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6114-B3A0-4F48-AF42-668F6897C1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95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Arrondir un rectangle à un seul coin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C840F-EC20-4777-8D1D-7F5EFC2520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8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31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2BA9C00-53D1-48C9-83B4-3330CA504C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2" r:id="rId2"/>
    <p:sldLayoutId id="2147483720" r:id="rId3"/>
    <p:sldLayoutId id="2147483713" r:id="rId4"/>
    <p:sldLayoutId id="2147483714" r:id="rId5"/>
    <p:sldLayoutId id="2147483715" r:id="rId6"/>
    <p:sldLayoutId id="2147483721" r:id="rId7"/>
    <p:sldLayoutId id="2147483716" r:id="rId8"/>
    <p:sldLayoutId id="2147483722" r:id="rId9"/>
    <p:sldLayoutId id="2147483717" r:id="rId10"/>
    <p:sldLayoutId id="214748371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HD%20Toshiba\Innova%20Project\AUF%209%20nov%202011\OECD%20Animation.sw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1470025"/>
          </a:xfrm>
          <a:solidFill>
            <a:srgbClr val="FFFF99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BE" sz="3200" dirty="0" smtClean="0"/>
              <a:t>Innovation : relations entre universités et entreprises</a:t>
            </a:r>
            <a:endParaRPr lang="fr-FR" sz="32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508500"/>
            <a:ext cx="6400800" cy="175260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BE" sz="2800" dirty="0"/>
              <a:t>Cinquantième anniversaire de l’Agence </a:t>
            </a:r>
            <a:r>
              <a:rPr lang="fr-BE" sz="2800" dirty="0" smtClean="0"/>
              <a:t>Universitaire </a:t>
            </a:r>
            <a:r>
              <a:rPr lang="fr-BE" sz="2800" smtClean="0"/>
              <a:t>de la Francophonie</a:t>
            </a:r>
            <a:endParaRPr lang="fr-BE" sz="28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fr-BE" sz="28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BE" dirty="0"/>
              <a:t>Bruxelles, le 9 novembre 2011</a:t>
            </a:r>
            <a:endParaRPr lang="fr-FR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36825" y="2347913"/>
            <a:ext cx="3779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sz="2400"/>
              <a:t>Lionel Artige</a:t>
            </a:r>
          </a:p>
          <a:p>
            <a:pPr algn="ctr" eaLnBrk="1" hangingPunct="1"/>
            <a:r>
              <a:rPr lang="fr-BE" sz="2400"/>
              <a:t>HEC – Université de Liège</a:t>
            </a:r>
            <a:endParaRPr lang="fr-F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A19A2-E13E-41B0-9D01-4F2046CA7153}" type="slidenum">
              <a:rPr lang="fr-FR"/>
              <a:pPr>
                <a:defRPr/>
              </a:pPr>
              <a:t>10</a:t>
            </a:fld>
            <a:endParaRPr lang="fr-FR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" y="1988840"/>
            <a:ext cx="886301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87624" y="76470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/>
              <a:t>Ventilation des dépenses R&amp;D entre les secteurs privé et publics (% des dépenses R&amp;D totales) </a:t>
            </a:r>
            <a:endParaRPr lang="fr-B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94F54-BE8E-4343-97FC-56CF7D0DB66B}" type="slidenum">
              <a:rPr lang="fr-FR"/>
              <a:pPr>
                <a:defRPr/>
              </a:pPr>
              <a:t>11</a:t>
            </a:fld>
            <a:endParaRPr lang="fr-FR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29384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1560" y="2455310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Les dépenses publiques en R&amp;D représentent entre 0,7% du PIB en Europe et 1,2% du PIB aux Etats-Unis.</a:t>
            </a:r>
          </a:p>
          <a:p>
            <a:pPr marL="285750" indent="-285750">
              <a:buFont typeface="Arial" pitchFamily="34" charset="0"/>
              <a:buChar char="•"/>
            </a:pPr>
            <a:endParaRPr lang="fr-BE" dirty="0"/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On observe une augmentation de ce ratio entre 2007 et 2010 quasiment partout.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90872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/>
              <a:t>Dépenses publiques en R&amp;D</a:t>
            </a:r>
          </a:p>
          <a:p>
            <a:pPr algn="ctr"/>
            <a:r>
              <a:rPr lang="fr-BE" sz="2000" b="1" dirty="0" smtClean="0"/>
              <a:t>(% du PIB)</a:t>
            </a:r>
            <a:endParaRPr lang="fr-B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24AB-B18B-4AFC-8030-9D2E00C54707}" type="slidenum">
              <a:rPr lang="fr-FR"/>
              <a:pPr>
                <a:defRPr/>
              </a:pPr>
              <a:t>12</a:t>
            </a:fld>
            <a:endParaRPr lang="fr-FR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18978"/>
            <a:ext cx="2736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850" y="1844824"/>
            <a:ext cx="4275138" cy="42465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fr-BE" dirty="0"/>
              <a:t>Entre 5 et 7% des dépenses R&amp;D </a:t>
            </a:r>
          </a:p>
          <a:p>
            <a:pPr>
              <a:defRPr/>
            </a:pPr>
            <a:r>
              <a:rPr lang="fr-BE" dirty="0"/>
              <a:t>du secteur privé sont financées par des </a:t>
            </a:r>
          </a:p>
          <a:p>
            <a:pPr>
              <a:defRPr/>
            </a:pPr>
            <a:r>
              <a:rPr lang="fr-BE" dirty="0"/>
              <a:t>fonds publics en Europe et dans</a:t>
            </a:r>
          </a:p>
          <a:p>
            <a:pPr>
              <a:defRPr/>
            </a:pPr>
            <a:r>
              <a:rPr lang="fr-BE" dirty="0"/>
              <a:t>l’OCDE. </a:t>
            </a:r>
          </a:p>
          <a:p>
            <a:pPr>
              <a:defRPr/>
            </a:pPr>
            <a:endParaRPr lang="fr-BE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BE" dirty="0"/>
              <a:t>Aux Etats-Unis, cette proportion</a:t>
            </a:r>
          </a:p>
          <a:p>
            <a:pPr>
              <a:defRPr/>
            </a:pPr>
            <a:r>
              <a:rPr lang="fr-BE" dirty="0"/>
              <a:t>atteint presque 10%.</a:t>
            </a:r>
          </a:p>
          <a:p>
            <a:pPr>
              <a:defRPr/>
            </a:pPr>
            <a:endParaRPr lang="fr-BE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BE" dirty="0"/>
              <a:t>La proportion est nettement plus</a:t>
            </a:r>
          </a:p>
          <a:p>
            <a:pPr>
              <a:defRPr/>
            </a:pPr>
            <a:r>
              <a:rPr lang="fr-BE" dirty="0"/>
              <a:t>importante dans certains pays </a:t>
            </a:r>
          </a:p>
          <a:p>
            <a:pPr>
              <a:defRPr/>
            </a:pPr>
            <a:r>
              <a:rPr lang="fr-BE" dirty="0"/>
              <a:t>émergents.</a:t>
            </a:r>
          </a:p>
          <a:p>
            <a:pPr>
              <a:defRPr/>
            </a:pPr>
            <a:endParaRPr lang="fr-BE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BE" dirty="0"/>
              <a:t>En Chine, la proportion est un peu </a:t>
            </a:r>
          </a:p>
          <a:p>
            <a:pPr>
              <a:defRPr/>
            </a:pPr>
            <a:r>
              <a:rPr lang="fr-BE" dirty="0"/>
              <a:t>moins de 5%.</a:t>
            </a:r>
          </a:p>
          <a:p>
            <a:pPr>
              <a:defRPr/>
            </a:pP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323850" y="404664"/>
            <a:ext cx="4968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/>
              <a:t>Financement public de la R&amp;D privée</a:t>
            </a:r>
          </a:p>
          <a:p>
            <a:pPr algn="ctr"/>
            <a:endParaRPr lang="fr-B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665C0-2E94-413F-AFC4-788F45D43497}" type="slidenum">
              <a:rPr lang="fr-FR"/>
              <a:pPr>
                <a:defRPr/>
              </a:pPr>
              <a:t>13</a:t>
            </a:fld>
            <a:endParaRPr lang="fr-FR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0768"/>
            <a:ext cx="84963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ZoneTexte 2"/>
          <p:cNvSpPr txBox="1">
            <a:spLocks noChangeArrowheads="1"/>
          </p:cNvSpPr>
          <p:nvPr/>
        </p:nvSpPr>
        <p:spPr bwMode="auto">
          <a:xfrm>
            <a:off x="647700" y="5085184"/>
            <a:ext cx="784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dirty="0"/>
              <a:t>Dans les pays riches et grands pays : les très grandes firmes fournissent l’essentiel de l’effort R&amp;D.</a:t>
            </a:r>
          </a:p>
          <a:p>
            <a:pPr eaLnBrk="1" hangingPunct="1"/>
            <a:endParaRPr lang="fr-BE" dirty="0"/>
          </a:p>
          <a:p>
            <a:pPr eaLnBrk="1" hangingPunct="1"/>
            <a:r>
              <a:rPr lang="fr-BE" dirty="0"/>
              <a:t>Dans les pays émergents et petits pays : les PME représentent une grande partie de l’effort R&amp;D.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9592" y="43602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Dépenses R&amp;D et taille d’entreprise</a:t>
            </a:r>
            <a:endParaRPr lang="fr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0A96F-388E-4193-BD45-12BD39B3CAA8}" type="slidenum">
              <a:rPr lang="fr-FR"/>
              <a:pPr>
                <a:defRPr/>
              </a:pPr>
              <a:t>14</a:t>
            </a:fld>
            <a:endParaRPr lang="fr-FR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74910"/>
            <a:ext cx="8208912" cy="534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4766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Collaboration entre entreprises, universités et centres publics de recherche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rgbClr val="FFFF99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BE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R&amp;D publique et privée</a:t>
            </a:r>
            <a:endParaRPr lang="fr-F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29600" cy="4137025"/>
          </a:xfrm>
        </p:spPr>
        <p:txBody>
          <a:bodyPr/>
          <a:lstStyle/>
          <a:p>
            <a:r>
              <a:rPr lang="fr-BE" sz="2400" dirty="0" smtClean="0"/>
              <a:t>Le financement de la R&amp;D par les Etats prend deux formes :</a:t>
            </a:r>
          </a:p>
          <a:p>
            <a:endParaRPr lang="fr-BE" sz="2400" dirty="0"/>
          </a:p>
          <a:p>
            <a:pPr marL="841375" lvl="3" indent="0">
              <a:buNone/>
            </a:pPr>
            <a:r>
              <a:rPr lang="fr-BE" sz="2400" dirty="0" smtClean="0"/>
              <a:t>- Subsides</a:t>
            </a:r>
          </a:p>
          <a:p>
            <a:pPr marL="841375" lvl="3" indent="0">
              <a:buNone/>
            </a:pPr>
            <a:r>
              <a:rPr lang="fr-BE" sz="2400" dirty="0" smtClean="0"/>
              <a:t>- Incitations fiscales</a:t>
            </a:r>
          </a:p>
          <a:p>
            <a:endParaRPr lang="fr-BE" sz="2400" dirty="0" smtClean="0"/>
          </a:p>
          <a:p>
            <a:r>
              <a:rPr lang="fr-BE" sz="2400" dirty="0" smtClean="0"/>
              <a:t>Depuis quelques années, les incitations fiscales sont de plus en plus utilisées par les gouvernements.</a:t>
            </a:r>
          </a:p>
          <a:p>
            <a:endParaRPr lang="fr-BE" sz="2400" dirty="0" smtClean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6098D-CB06-45E1-9D71-A895C20BFCC6}" type="slidenum">
              <a:rPr lang="fr-FR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AECAD-DB97-4996-B487-5BCC25F2F9FE}" type="slidenum">
              <a:rPr lang="fr-FR"/>
              <a:pPr>
                <a:defRPr/>
              </a:pPr>
              <a:t>16</a:t>
            </a:fld>
            <a:endParaRPr lang="fr-FR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2687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90872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Financement public direct et indirect de la R&amp;D </a:t>
            </a:r>
            <a:endParaRPr lang="fr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82E1A-510F-46A0-B6FC-5248802C7E65}" type="slidenum">
              <a:rPr lang="fr-FR"/>
              <a:pPr>
                <a:defRPr/>
              </a:pPr>
              <a:t>17</a:t>
            </a:fld>
            <a:endParaRPr lang="fr-FR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7625"/>
            <a:ext cx="83439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>
                <a:solidFill>
                  <a:schemeClr val="accent1">
                    <a:tint val="88000"/>
                    <a:satMod val="150000"/>
                  </a:schemeClr>
                </a:solidFill>
              </a:rPr>
              <a:t>Entreprises et universités : partenariat ou concurrence ?</a:t>
            </a:r>
            <a:endParaRPr lang="fr-FR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29600" cy="4137025"/>
          </a:xfrm>
        </p:spPr>
        <p:txBody>
          <a:bodyPr/>
          <a:lstStyle/>
          <a:p>
            <a:r>
              <a:rPr lang="fr-BE" smtClean="0"/>
              <a:t>Développement d’une activité R&amp;D orientée vers la production marchande au sein même de l’université : brevets et spin-offs …</a:t>
            </a:r>
          </a:p>
          <a:p>
            <a:endParaRPr lang="fr-BE" smtClean="0"/>
          </a:p>
          <a:p>
            <a:r>
              <a:rPr lang="fr-BE" smtClean="0"/>
              <a:t>… qui crée de la concurrence avec le secteur privé …</a:t>
            </a:r>
          </a:p>
          <a:p>
            <a:endParaRPr lang="fr-BE" smtClean="0"/>
          </a:p>
          <a:p>
            <a:r>
              <a:rPr lang="fr-BE" smtClean="0"/>
              <a:t>… mais cela reste marginal.</a:t>
            </a:r>
            <a:endParaRPr lang="fr-FR" smtClean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27E80-95D5-44B8-9FAF-6CC9498B929A}" type="slidenum">
              <a:rPr lang="fr-FR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rgbClr val="FFFF99"/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Politique de brevets des entreprises : un modèle pour les universités ?</a:t>
            </a:r>
            <a:endParaRPr lang="fr-FR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29600" cy="4137025"/>
          </a:xfrm>
        </p:spPr>
        <p:txBody>
          <a:bodyPr/>
          <a:lstStyle/>
          <a:p>
            <a:pPr marL="0" indent="0">
              <a:buNone/>
            </a:pPr>
            <a:r>
              <a:rPr lang="fr-BE" sz="2400" dirty="0" smtClean="0"/>
              <a:t>Depuis une trentaine d’années :</a:t>
            </a:r>
          </a:p>
          <a:p>
            <a:pPr marL="0" indent="0">
              <a:buNone/>
            </a:pPr>
            <a:endParaRPr lang="fr-BE" sz="2400" dirty="0" smtClean="0"/>
          </a:p>
          <a:p>
            <a:r>
              <a:rPr lang="fr-BE" sz="2400" dirty="0" smtClean="0"/>
              <a:t>Le nombre annuel de brevets déposés et accordés augmente rapidement.</a:t>
            </a:r>
          </a:p>
          <a:p>
            <a:endParaRPr lang="fr-BE" sz="2400" dirty="0" smtClean="0"/>
          </a:p>
          <a:p>
            <a:r>
              <a:rPr lang="fr-BE" sz="2400" dirty="0" smtClean="0"/>
              <a:t>Les revenus de ces brevets (royalties issus des licences et vente d’actifs intangibles) sont une source substantielle de revenus pour les entreprises.</a:t>
            </a:r>
            <a:endParaRPr lang="fr-FR" sz="2400" dirty="0" smtClean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27E80-95D5-44B8-9FAF-6CC9498B929A}" type="slidenum">
              <a:rPr lang="fr-FR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9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rgbClr val="FFFF99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BE">
                <a:solidFill>
                  <a:schemeClr val="accent1">
                    <a:tint val="88000"/>
                    <a:satMod val="150000"/>
                  </a:schemeClr>
                </a:solidFill>
              </a:rPr>
              <a:t>Sommaire</a:t>
            </a:r>
            <a:endParaRPr lang="fr-FR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4281487"/>
          </a:xfrm>
        </p:spPr>
        <p:txBody>
          <a:bodyPr/>
          <a:lstStyle/>
          <a:p>
            <a:r>
              <a:rPr lang="fr-BE" smtClean="0"/>
              <a:t>R&amp;D dans le monde</a:t>
            </a:r>
          </a:p>
          <a:p>
            <a:pPr>
              <a:buFontTx/>
              <a:buNone/>
            </a:pPr>
            <a:endParaRPr lang="fr-BE" smtClean="0"/>
          </a:p>
          <a:p>
            <a:r>
              <a:rPr lang="fr-BE" smtClean="0"/>
              <a:t>R&amp;D publique et privée</a:t>
            </a:r>
          </a:p>
          <a:p>
            <a:pPr>
              <a:buFontTx/>
              <a:buNone/>
            </a:pPr>
            <a:endParaRPr lang="fr-BE" smtClean="0"/>
          </a:p>
          <a:p>
            <a:r>
              <a:rPr lang="fr-BE" smtClean="0"/>
              <a:t>Entreprises et universités : partenariat ou concurrence ?</a:t>
            </a:r>
            <a:endParaRPr lang="fr-FR" smtClean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BD5EA-1537-4B3E-8F08-D9E8EC86D16B}" type="slidenum">
              <a:rPr lang="fr-FR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2CA41-B6FF-4826-8032-7B51C8A9E711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45061"/>
              </p:ext>
            </p:extLst>
          </p:nvPr>
        </p:nvGraphicFramePr>
        <p:xfrm>
          <a:off x="539552" y="980728"/>
          <a:ext cx="79208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55576" y="6268670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Source: WIPO </a:t>
            </a:r>
            <a:r>
              <a:rPr lang="fr-BE" sz="1200" dirty="0" err="1" smtClean="0"/>
              <a:t>Statistics</a:t>
            </a:r>
            <a:r>
              <a:rPr lang="fr-BE" sz="1200" dirty="0" smtClean="0"/>
              <a:t> </a:t>
            </a:r>
            <a:r>
              <a:rPr lang="fr-BE" sz="1200" dirty="0" err="1" smtClean="0"/>
              <a:t>Database</a:t>
            </a:r>
            <a:r>
              <a:rPr lang="fr-BE" sz="1200" dirty="0" smtClean="0"/>
              <a:t>, </a:t>
            </a:r>
            <a:r>
              <a:rPr lang="fr-BE" sz="1200" dirty="0" err="1" smtClean="0"/>
              <a:t>June</a:t>
            </a:r>
            <a:r>
              <a:rPr lang="fr-BE" sz="1200" dirty="0" smtClean="0"/>
              <a:t> 2010</a:t>
            </a:r>
            <a:endParaRPr lang="fr-BE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785387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Nombre</a:t>
            </a:r>
            <a:r>
              <a:rPr lang="en-US" b="1" dirty="0" smtClean="0"/>
              <a:t> total de </a:t>
            </a:r>
            <a:r>
              <a:rPr lang="en-US" b="1" dirty="0" err="1" smtClean="0"/>
              <a:t>dépôts</a:t>
            </a:r>
            <a:r>
              <a:rPr lang="en-US" b="1" dirty="0" smtClean="0"/>
              <a:t> de brevets par des </a:t>
            </a:r>
            <a:r>
              <a:rPr lang="en-US" b="1" dirty="0" err="1" smtClean="0"/>
              <a:t>résidents</a:t>
            </a:r>
            <a:r>
              <a:rPr lang="en-US" b="1" dirty="0" smtClean="0"/>
              <a:t> et non-</a:t>
            </a:r>
            <a:r>
              <a:rPr lang="en-US" b="1" dirty="0" err="1" smtClean="0"/>
              <a:t>résidents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le monde (1985-2008)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42839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EE2E9-A2AA-4B6C-A0D3-63B84453643A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482785"/>
              </p:ext>
            </p:extLst>
          </p:nvPr>
        </p:nvGraphicFramePr>
        <p:xfrm>
          <a:off x="395536" y="1124744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55576" y="6268670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Source: WIPO </a:t>
            </a:r>
            <a:r>
              <a:rPr lang="fr-BE" sz="1200" dirty="0" err="1" smtClean="0"/>
              <a:t>Statistics</a:t>
            </a:r>
            <a:r>
              <a:rPr lang="fr-BE" sz="1200" dirty="0" smtClean="0"/>
              <a:t> </a:t>
            </a:r>
            <a:r>
              <a:rPr lang="fr-BE" sz="1200" dirty="0" err="1" smtClean="0"/>
              <a:t>Database</a:t>
            </a:r>
            <a:r>
              <a:rPr lang="fr-BE" sz="1200" dirty="0" smtClean="0"/>
              <a:t>, </a:t>
            </a:r>
            <a:r>
              <a:rPr lang="fr-BE" sz="1200" dirty="0" err="1" smtClean="0"/>
              <a:t>June</a:t>
            </a:r>
            <a:r>
              <a:rPr lang="fr-BE" sz="1200" dirty="0" smtClean="0"/>
              <a:t> 2010</a:t>
            </a:r>
            <a:endParaRPr lang="fr-BE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785387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Nombre</a:t>
            </a:r>
            <a:r>
              <a:rPr lang="en-US" b="1" dirty="0" smtClean="0"/>
              <a:t> total de brevets </a:t>
            </a:r>
            <a:r>
              <a:rPr lang="en-US" b="1" dirty="0" err="1" smtClean="0"/>
              <a:t>accordés</a:t>
            </a:r>
            <a:r>
              <a:rPr lang="en-US" b="1" dirty="0" smtClean="0"/>
              <a:t> à des </a:t>
            </a:r>
            <a:r>
              <a:rPr lang="en-US" b="1" dirty="0" err="1" smtClean="0"/>
              <a:t>résidents</a:t>
            </a:r>
            <a:r>
              <a:rPr lang="en-US" b="1" dirty="0" smtClean="0"/>
              <a:t> et non-</a:t>
            </a:r>
            <a:r>
              <a:rPr lang="en-US" b="1" dirty="0" err="1" smtClean="0"/>
              <a:t>résidents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le monde (1985-2008)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9764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rgbClr val="FFFF99"/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Politique de brevets des entreprises : un modèle pour les universités ?</a:t>
            </a:r>
            <a:endParaRPr lang="fr-FR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29600" cy="4137025"/>
          </a:xfrm>
        </p:spPr>
        <p:txBody>
          <a:bodyPr/>
          <a:lstStyle/>
          <a:p>
            <a:r>
              <a:rPr lang="fr-BE" sz="2400" dirty="0" smtClean="0"/>
              <a:t>Aujourd’hui, la propriété des brevets par les universités reste un phénomène encore mineur mais en rapide augmentation dans certains pays.</a:t>
            </a:r>
          </a:p>
          <a:p>
            <a:endParaRPr lang="fr-BE" sz="2400" dirty="0"/>
          </a:p>
          <a:p>
            <a:r>
              <a:rPr lang="fr-BE" sz="2400" dirty="0" smtClean="0"/>
              <a:t>On observe des différences significatives dans la productivité de la R&amp;D des universités américaines et européennes.</a:t>
            </a:r>
            <a:endParaRPr lang="fr-FR" sz="2400" dirty="0" smtClean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27E80-95D5-44B8-9FAF-6CC9498B929A}" type="slidenum">
              <a:rPr lang="fr-FR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5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FD05D-72A2-458E-AE8E-D0C747F25BC3}" type="slidenum">
              <a:rPr lang="fr-FR"/>
              <a:pPr>
                <a:defRPr/>
              </a:pPr>
              <a:t>23</a:t>
            </a:fld>
            <a:endParaRPr lang="fr-FR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63992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EE2E9-A2AA-4B6C-A0D3-63B84453643A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76657"/>
              </p:ext>
            </p:extLst>
          </p:nvPr>
        </p:nvGraphicFramePr>
        <p:xfrm>
          <a:off x="683568" y="1988840"/>
          <a:ext cx="7704856" cy="421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464"/>
                <a:gridCol w="2169709"/>
                <a:gridCol w="2113683"/>
              </a:tblGrid>
              <a:tr h="526883">
                <a:tc>
                  <a:txBody>
                    <a:bodyPr/>
                    <a:lstStyle/>
                    <a:p>
                      <a:r>
                        <a:rPr lang="fr-BE" dirty="0" smtClean="0"/>
                        <a:t>Par université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Europe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Etats-Unis</a:t>
                      </a:r>
                      <a:endParaRPr lang="fr-BE" dirty="0"/>
                    </a:p>
                  </a:txBody>
                  <a:tcPr/>
                </a:tc>
              </a:tr>
              <a:tr h="526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9" charset="0"/>
                          <a:cs typeface="Times" pitchFamily="-109" charset="0"/>
                        </a:rPr>
                        <a:t>Dépôts de brevets/an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10,7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61,1</a:t>
                      </a:r>
                      <a:endParaRPr lang="fr-BE" dirty="0"/>
                    </a:p>
                  </a:txBody>
                  <a:tcPr/>
                </a:tc>
              </a:tr>
              <a:tr h="526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9" charset="0"/>
                          <a:cs typeface="Times" pitchFamily="-109" charset="0"/>
                        </a:rPr>
                        <a:t>Brevets accordés/an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4,0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18,8</a:t>
                      </a:r>
                      <a:endParaRPr lang="fr-BE" dirty="0"/>
                    </a:p>
                  </a:txBody>
                  <a:tcPr/>
                </a:tc>
              </a:tr>
              <a:tr h="526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9" charset="0"/>
                          <a:cs typeface="Times" pitchFamily="-109" charset="0"/>
                        </a:rPr>
                        <a:t>Licences actives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12,6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26,3</a:t>
                      </a:r>
                      <a:endParaRPr lang="fr-BE" dirty="0"/>
                    </a:p>
                  </a:txBody>
                  <a:tcPr/>
                </a:tc>
              </a:tr>
              <a:tr h="526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9" charset="0"/>
                          <a:cs typeface="Times" pitchFamily="-109" charset="0"/>
                        </a:rPr>
                        <a:t>Revenus de licence (milliers 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212,6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10 126,5</a:t>
                      </a:r>
                      <a:endParaRPr lang="fr-BE" dirty="0"/>
                    </a:p>
                  </a:txBody>
                  <a:tcPr/>
                </a:tc>
              </a:tr>
              <a:tr h="526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9" charset="0"/>
                          <a:cs typeface="Times" pitchFamily="-109" charset="0"/>
                        </a:rPr>
                        <a:t>Nombre de spin-</a:t>
                      </a:r>
                      <a:r>
                        <a:rPr kumimoji="0" lang="fr-B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9" charset="0"/>
                          <a:cs typeface="Times" pitchFamily="-109" charset="0"/>
                        </a:rPr>
                        <a:t>offs</a:t>
                      </a:r>
                      <a:r>
                        <a:rPr kumimoji="0" lang="fr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9" charset="0"/>
                          <a:cs typeface="Times" pitchFamily="-109" charset="0"/>
                        </a:rPr>
                        <a:t>/an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1,8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2,9</a:t>
                      </a:r>
                      <a:endParaRPr lang="fr-BE" dirty="0"/>
                    </a:p>
                  </a:txBody>
                  <a:tcPr/>
                </a:tc>
              </a:tr>
              <a:tr h="526883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526883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Source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 smtClean="0"/>
                        <a:t>ProTon</a:t>
                      </a:r>
                      <a:r>
                        <a:rPr lang="fr-BE" sz="1600" dirty="0" smtClean="0"/>
                        <a:t> Europe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AUTM</a:t>
                      </a:r>
                      <a:endParaRPr lang="fr-B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971600" y="76470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/>
              <a:t>Comparaison de la productivité de la recherche universitaire entre les Etats-Unis et l’Europe (année fiscale 2007)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18709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rgbClr val="FFFF99"/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Politique de brevets des entreprises : un modèle pour les universités ?</a:t>
            </a:r>
            <a:endParaRPr lang="fr-FR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29600" cy="4137025"/>
          </a:xfrm>
        </p:spPr>
        <p:txBody>
          <a:bodyPr/>
          <a:lstStyle/>
          <a:p>
            <a:pPr marL="0" indent="0">
              <a:buNone/>
            </a:pPr>
            <a:r>
              <a:rPr lang="fr-BE" sz="2400" dirty="0" smtClean="0"/>
              <a:t>Finalement, les universités devraient-elles</a:t>
            </a:r>
          </a:p>
          <a:p>
            <a:endParaRPr lang="fr-BE" sz="2400" dirty="0"/>
          </a:p>
          <a:p>
            <a:pPr marL="457200" indent="-457200">
              <a:buFont typeface="+mj-lt"/>
              <a:buAutoNum type="arabicPeriod"/>
            </a:pPr>
            <a:r>
              <a:rPr lang="fr-BE" sz="2400" dirty="0"/>
              <a:t>d</a:t>
            </a:r>
            <a:r>
              <a:rPr lang="fr-BE" sz="2400" dirty="0" smtClean="0"/>
              <a:t>époser les brevets et exploiter les licences en tant que propriétaire ?</a:t>
            </a:r>
            <a:br>
              <a:rPr lang="fr-BE" sz="2400" dirty="0" smtClean="0"/>
            </a:br>
            <a:endParaRPr lang="fr-B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BE" sz="2400" dirty="0" smtClean="0"/>
              <a:t>collaborer avec les entreprises, bénéficier de financements privés sans être propriétaires des brevets ?</a:t>
            </a:r>
            <a:endParaRPr lang="fr-FR" sz="2400" dirty="0" smtClean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27E80-95D5-44B8-9FAF-6CC9498B929A}" type="slidenum">
              <a:rPr lang="fr-FR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4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rgbClr val="FFFF99"/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Politique de brevets des entreprises : un modèle pour les universités ?</a:t>
            </a:r>
            <a:endParaRPr lang="fr-FR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29600" cy="4137025"/>
          </a:xfrm>
        </p:spPr>
        <p:txBody>
          <a:bodyPr/>
          <a:lstStyle/>
          <a:p>
            <a:pPr marL="0" indent="0">
              <a:buNone/>
            </a:pPr>
            <a:r>
              <a:rPr lang="fr-BE" sz="1800" dirty="0" smtClean="0"/>
              <a:t>L’expérience des universités américaines depuis la loi </a:t>
            </a:r>
            <a:r>
              <a:rPr lang="fr-BE" sz="1800" dirty="0" err="1" smtClean="0"/>
              <a:t>Bayh</a:t>
            </a:r>
            <a:r>
              <a:rPr lang="fr-BE" sz="1800" dirty="0" smtClean="0"/>
              <a:t>-Dole de 1980 montre que</a:t>
            </a:r>
          </a:p>
          <a:p>
            <a:endParaRPr lang="fr-BE" sz="1800" dirty="0"/>
          </a:p>
          <a:p>
            <a:pPr marL="457200" indent="-457200">
              <a:buFont typeface="+mj-lt"/>
              <a:buAutoNum type="arabicPeriod"/>
            </a:pPr>
            <a:r>
              <a:rPr lang="fr-BE" sz="1800" dirty="0" smtClean="0"/>
              <a:t>Les revenus financiers issus de la stratégie des brevets sont modestes pour une grande majorité d’universités en raison des coûts élevés de gestion.</a:t>
            </a:r>
            <a:br>
              <a:rPr lang="fr-BE" sz="1800" dirty="0" smtClean="0"/>
            </a:br>
            <a:endParaRPr lang="fr-B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fr-BE" sz="1800" dirty="0" smtClean="0"/>
              <a:t>La concurrence entreprises/universités peut être néfaste aux collaborations scientifiques entre les deux secteurs.</a:t>
            </a:r>
            <a:br>
              <a:rPr lang="fr-BE" sz="1800" dirty="0" smtClean="0"/>
            </a:br>
            <a:endParaRPr lang="fr-FR" sz="1800" dirty="0"/>
          </a:p>
          <a:p>
            <a:pPr marL="457200" indent="-457200">
              <a:buFont typeface="+mj-lt"/>
              <a:buAutoNum type="arabicPeriod"/>
            </a:pPr>
            <a:r>
              <a:rPr lang="fr-FR" sz="1800" dirty="0" smtClean="0"/>
              <a:t>Certains reprochent à cette stratégie de détourner les chercheurs de la recherche fondamentale (moins susceptible d’être brevetée).</a:t>
            </a:r>
            <a:endParaRPr lang="fr-BE" sz="1800" dirty="0" smtClean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27E80-95D5-44B8-9FAF-6CC9498B929A}" type="slidenum">
              <a:rPr lang="fr-FR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1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rgbClr val="FFFF99"/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Partenariat public/privé pour la recherche</a:t>
            </a:r>
            <a:endParaRPr lang="fr-FR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29600" cy="4137025"/>
          </a:xfrm>
        </p:spPr>
        <p:txBody>
          <a:bodyPr/>
          <a:lstStyle/>
          <a:p>
            <a:r>
              <a:rPr lang="fr-BE" sz="2400" dirty="0" smtClean="0"/>
              <a:t>L’autre option stratégique consiste à développer les collaborations scientifiques avec les entreprises (petites et grandes) tout en leur demandant de financer la recherche au sein de l’université.</a:t>
            </a:r>
            <a:br>
              <a:rPr lang="fr-BE" sz="2400" dirty="0" smtClean="0"/>
            </a:br>
            <a:endParaRPr lang="fr-BE" sz="2400" dirty="0" smtClean="0"/>
          </a:p>
          <a:p>
            <a:r>
              <a:rPr lang="fr-BE" sz="2400" dirty="0" smtClean="0"/>
              <a:t>Il faut bien sûr que les entreprises y trouvent leur compte.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27E80-95D5-44B8-9FAF-6CC9498B929A}" type="slidenum">
              <a:rPr lang="fr-FR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4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5D52A-5B20-48D8-A938-D318EA32574C}" type="slidenum">
              <a:rPr lang="fr-FR"/>
              <a:pPr>
                <a:defRPr/>
              </a:pPr>
              <a:t>28</a:t>
            </a:fld>
            <a:endParaRPr lang="fr-FR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33375"/>
            <a:ext cx="6988175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ZoneTexte 4"/>
          <p:cNvSpPr txBox="1">
            <a:spLocks noChangeArrowheads="1"/>
          </p:cNvSpPr>
          <p:nvPr/>
        </p:nvSpPr>
        <p:spPr bwMode="auto">
          <a:xfrm>
            <a:off x="971550" y="5300663"/>
            <a:ext cx="7107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dirty="0"/>
              <a:t>Près de 10% de la R&amp;D réalisée à l’université ou dans </a:t>
            </a:r>
            <a:r>
              <a:rPr lang="fr-BE" dirty="0" smtClean="0"/>
              <a:t>les centres publics de la recherche </a:t>
            </a:r>
            <a:r>
              <a:rPr lang="fr-BE" dirty="0"/>
              <a:t>est financée par le secteur privé.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rgbClr val="FFFF99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BE">
                <a:solidFill>
                  <a:schemeClr val="accent1">
                    <a:tint val="88000"/>
                    <a:satMod val="150000"/>
                  </a:schemeClr>
                </a:solidFill>
              </a:rPr>
              <a:t>R&amp;D dans le monde</a:t>
            </a:r>
            <a:endParaRPr lang="fr-FR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620713"/>
            <a:ext cx="8229600" cy="4137025"/>
          </a:xfrm>
        </p:spPr>
        <p:txBody>
          <a:bodyPr/>
          <a:lstStyle/>
          <a:p>
            <a:r>
              <a:rPr lang="fr-BE" smtClean="0"/>
              <a:t>Les dépenses R&amp;D sont une fonction croissante du niveau de développement</a:t>
            </a:r>
          </a:p>
          <a:p>
            <a:endParaRPr lang="fr-BE" smtClean="0"/>
          </a:p>
          <a:p>
            <a:r>
              <a:rPr lang="fr-BE" smtClean="0"/>
              <a:t>L’intensité de la R&amp;D (R&amp;D en % du PIB) a augmenté au cours des 30 dernières années</a:t>
            </a:r>
          </a:p>
          <a:p>
            <a:endParaRPr lang="fr-BE" smtClean="0"/>
          </a:p>
          <a:p>
            <a:r>
              <a:rPr lang="fr-BE" smtClean="0"/>
              <a:t>Mondialisation rapide de la R&amp;D</a:t>
            </a:r>
            <a:endParaRPr lang="fr-FR" smtClean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E0ED1-9DA5-4111-9E8D-4C73A6BC8D3F}" type="slidenum">
              <a:rPr lang="fr-FR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B6B62-A1C2-48D5-9803-45F563FD62BD}" type="slidenum">
              <a:rPr lang="fr-FR"/>
              <a:pPr>
                <a:defRPr/>
              </a:pPr>
              <a:t>4</a:t>
            </a:fld>
            <a:endParaRPr lang="fr-FR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7920038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EE2E9-A2AA-4B6C-A0D3-63B84453643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3" name="OECD Animation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9632" y="548680"/>
            <a:ext cx="6696744" cy="504056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35218" y="6124654"/>
            <a:ext cx="7653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Source : OECD (http://www.oecd.org/document/10/0,3746,en_2649_37437_39493962_1_1_1_37437,00.html) 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9972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0E4A5-EE22-4696-B369-CD53719AEE13}" type="slidenum">
              <a:rPr lang="fr-FR"/>
              <a:pPr>
                <a:defRPr/>
              </a:pPr>
              <a:t>6</a:t>
            </a:fld>
            <a:endParaRPr lang="fr-FR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228725"/>
            <a:ext cx="40767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AE04D-2290-4CA6-A53A-6696C39DF311}" type="slidenum">
              <a:rPr lang="fr-FR"/>
              <a:pPr>
                <a:defRPr/>
              </a:pPr>
              <a:t>7</a:t>
            </a:fld>
            <a:endParaRPr lang="fr-FR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195388"/>
            <a:ext cx="83629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617A6-4840-4076-B382-056F99A85B0B}" type="slidenum">
              <a:rPr lang="fr-FR"/>
              <a:pPr>
                <a:defRPr/>
              </a:pPr>
              <a:t>8</a:t>
            </a:fld>
            <a:endParaRPr lang="fr-FR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1133475"/>
            <a:ext cx="39814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rgbClr val="FFFF99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BE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R&amp;D publique et privée</a:t>
            </a:r>
            <a:endParaRPr lang="fr-FR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29600" cy="4137025"/>
          </a:xfrm>
        </p:spPr>
        <p:txBody>
          <a:bodyPr/>
          <a:lstStyle/>
          <a:p>
            <a:r>
              <a:rPr lang="fr-BE" sz="2400" smtClean="0"/>
              <a:t>Dépenses en R&amp;D dominées par le secteur privé : ≈ 60-70% contre ≈ 20% pour l’université.</a:t>
            </a:r>
          </a:p>
          <a:p>
            <a:endParaRPr lang="fr-BE" sz="2400" smtClean="0"/>
          </a:p>
          <a:p>
            <a:r>
              <a:rPr lang="fr-BE" sz="2400" smtClean="0"/>
              <a:t>Financement public important de la R&amp;D totale : une partie non négligeable de la R&amp;D privée est financée par des fonds publics via des subsides ou des dégrèvements fiscaux.</a:t>
            </a:r>
          </a:p>
          <a:p>
            <a:endParaRPr lang="fr-BE" sz="2400" smtClean="0"/>
          </a:p>
          <a:p>
            <a:r>
              <a:rPr lang="fr-BE" sz="2400" smtClean="0"/>
              <a:t>Dépenses R&amp;D du secteur privé dominées par les grandes entreprises.</a:t>
            </a:r>
            <a:endParaRPr lang="fr-FR" sz="2400" smtClean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6098D-CB06-45E1-9D71-A895C20BFCC6}" type="slidenum">
              <a:rPr lang="fr-FR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520</TotalTime>
  <Words>788</Words>
  <Application>Microsoft Office PowerPoint</Application>
  <PresentationFormat>Affichage à l'écran (4:3)</PresentationFormat>
  <Paragraphs>143</Paragraphs>
  <Slides>28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Aspect</vt:lpstr>
      <vt:lpstr>Innovation : relations entre universités et entreprises</vt:lpstr>
      <vt:lpstr>Sommaire</vt:lpstr>
      <vt:lpstr>R&amp;D dans le monde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R&amp;D publique et privée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R&amp;D publique et privée</vt:lpstr>
      <vt:lpstr>Présentation PowerPoint</vt:lpstr>
      <vt:lpstr>Présentation PowerPoint</vt:lpstr>
      <vt:lpstr>Entreprises et universités : partenariat ou concurrence ?</vt:lpstr>
      <vt:lpstr>Politique de brevets des entreprises : un modèle pour les universités ?</vt:lpstr>
      <vt:lpstr>Présentation PowerPoint</vt:lpstr>
      <vt:lpstr>Présentation PowerPoint</vt:lpstr>
      <vt:lpstr>Politique de brevets des entreprises : un modèle pour les universités ?</vt:lpstr>
      <vt:lpstr>Présentation PowerPoint</vt:lpstr>
      <vt:lpstr>Présentation PowerPoint</vt:lpstr>
      <vt:lpstr>Politique de brevets des entreprises : un modèle pour les universités ?</vt:lpstr>
      <vt:lpstr>Politique de brevets des entreprises : un modèle pour les universités ?</vt:lpstr>
      <vt:lpstr>Partenariat public/privé pour la recherche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37</cp:revision>
  <dcterms:created xsi:type="dcterms:W3CDTF">2011-11-06T20:56:53Z</dcterms:created>
  <dcterms:modified xsi:type="dcterms:W3CDTF">2011-11-10T13:11:47Z</dcterms:modified>
</cp:coreProperties>
</file>