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8" r:id="rId4"/>
    <p:sldId id="259" r:id="rId5"/>
    <p:sldId id="310" r:id="rId6"/>
    <p:sldId id="321" r:id="rId7"/>
    <p:sldId id="311" r:id="rId8"/>
    <p:sldId id="260" r:id="rId9"/>
    <p:sldId id="316" r:id="rId10"/>
    <p:sldId id="312" r:id="rId11"/>
    <p:sldId id="317" r:id="rId12"/>
    <p:sldId id="318" r:id="rId13"/>
    <p:sldId id="319" r:id="rId14"/>
    <p:sldId id="320" r:id="rId15"/>
    <p:sldId id="313" r:id="rId1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C182"/>
    <a:srgbClr val="F07F09"/>
    <a:srgbClr val="FF330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Microsoft_Office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BE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hPercent val="79"/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solidFill>
            <a:schemeClr val="bg1"/>
          </a:solidFill>
        </a:ln>
      </c:spPr>
    </c:sideWall>
    <c:backWall>
      <c:spPr>
        <a:noFill/>
        <a:ln w="25400">
          <a:solidFill>
            <a:schemeClr val="bg1"/>
          </a:solidFill>
        </a:ln>
      </c:spPr>
    </c:backWall>
    <c:plotArea>
      <c:layout>
        <c:manualLayout>
          <c:layoutTarget val="inner"/>
          <c:xMode val="edge"/>
          <c:yMode val="edge"/>
          <c:x val="0.12884333821376281"/>
          <c:y val="2.0484171322160235E-2"/>
          <c:w val="0.84480234260614961"/>
          <c:h val="0.8603351955307262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FFFF"/>
            </a:solidFill>
            <a:ln w="11620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969696"/>
              </a:solidFill>
              <a:ln w="1162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Sheet1!$B$1:$C$1</c:f>
              <c:strCache>
                <c:ptCount val="2"/>
                <c:pt idx="0">
                  <c:v>voix normale</c:v>
                </c:pt>
                <c:pt idx="1">
                  <c:v>voix dysphonique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8.17</c:v>
                </c:pt>
                <c:pt idx="1">
                  <c:v>6.1499999999999995</c:v>
                </c:pt>
              </c:numCache>
            </c:numRef>
          </c:val>
        </c:ser>
        <c:gapDepth val="0"/>
        <c:shape val="box"/>
        <c:axId val="93042560"/>
        <c:axId val="93044096"/>
        <c:axId val="0"/>
      </c:bar3DChart>
      <c:catAx>
        <c:axId val="93042560"/>
        <c:scaling>
          <c:orientation val="minMax"/>
        </c:scaling>
        <c:delete val="1"/>
        <c:axPos val="b"/>
        <c:numFmt formatCode="General" sourceLinked="1"/>
        <c:tickLblPos val="none"/>
        <c:crossAx val="93044096"/>
        <c:crosses val="autoZero"/>
        <c:auto val="1"/>
        <c:lblAlgn val="ctr"/>
        <c:lblOffset val="100"/>
        <c:tickLblSkip val="1"/>
        <c:tickMarkSkip val="1"/>
      </c:catAx>
      <c:valAx>
        <c:axId val="93044096"/>
        <c:scaling>
          <c:orientation val="minMax"/>
        </c:scaling>
        <c:axPos val="l"/>
        <c:numFmt formatCode="General" sourceLinked="1"/>
        <c:tickLblPos val="nextTo"/>
        <c:spPr>
          <a:ln w="8715">
            <a:noFill/>
          </a:ln>
        </c:spPr>
        <c:txPr>
          <a:bodyPr rot="0" vert="horz"/>
          <a:lstStyle/>
          <a:p>
            <a:pPr>
              <a:defRPr sz="178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93042560"/>
        <c:crosses val="autoZero"/>
        <c:crossBetween val="between"/>
      </c:valAx>
      <c:spPr>
        <a:noFill/>
        <a:ln w="23241">
          <a:noFill/>
        </a:ln>
      </c:spPr>
    </c:plotArea>
    <c:plotVisOnly val="1"/>
    <c:dispBlanksAs val="gap"/>
  </c:chart>
  <c:spPr>
    <a:solidFill>
      <a:schemeClr val="bg1">
        <a:lumMod val="75000"/>
      </a:schemeClr>
    </a:solidFill>
    <a:ln>
      <a:noFill/>
    </a:ln>
  </c:spPr>
  <c:txPr>
    <a:bodyPr/>
    <a:lstStyle/>
    <a:p>
      <a:pPr>
        <a:defRPr sz="178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BE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hPercent val="79"/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solidFill>
            <a:schemeClr val="bg1"/>
          </a:solidFill>
        </a:ln>
      </c:spPr>
    </c:sideWall>
    <c:backWall>
      <c:spPr>
        <a:noFill/>
        <a:ln w="25400">
          <a:solidFill>
            <a:schemeClr val="bg1"/>
          </a:solidFill>
        </a:ln>
      </c:spPr>
    </c:backWall>
    <c:plotArea>
      <c:layout>
        <c:manualLayout>
          <c:layoutTarget val="inner"/>
          <c:xMode val="edge"/>
          <c:yMode val="edge"/>
          <c:x val="0.12998522895125553"/>
          <c:y val="2.0560747663551402E-2"/>
          <c:w val="0.84342688330871562"/>
          <c:h val="0.8598130841121495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FFFF"/>
            </a:solidFill>
            <a:ln w="11407">
              <a:solidFill>
                <a:schemeClr val="bg1"/>
              </a:solidFill>
              <a:prstDash val="solid"/>
            </a:ln>
          </c:spPr>
          <c:dPt>
            <c:idx val="0"/>
            <c:spPr>
              <a:solidFill>
                <a:srgbClr val="969696"/>
              </a:solidFill>
              <a:ln w="11407">
                <a:solidFill>
                  <a:schemeClr val="bg1"/>
                </a:solidFill>
                <a:prstDash val="solid"/>
              </a:ln>
            </c:spPr>
          </c:dPt>
          <c:cat>
            <c:strRef>
              <c:f>Sheet1!$B$1:$C$1</c:f>
              <c:strCache>
                <c:ptCount val="2"/>
                <c:pt idx="0">
                  <c:v>voix normale</c:v>
                </c:pt>
                <c:pt idx="1">
                  <c:v>voix dysphonique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7.83</c:v>
                </c:pt>
                <c:pt idx="1">
                  <c:v>4.54</c:v>
                </c:pt>
              </c:numCache>
            </c:numRef>
          </c:val>
        </c:ser>
        <c:gapDepth val="0"/>
        <c:shape val="box"/>
        <c:axId val="103720064"/>
        <c:axId val="103721600"/>
        <c:axId val="0"/>
      </c:bar3DChart>
      <c:catAx>
        <c:axId val="103720064"/>
        <c:scaling>
          <c:orientation val="minMax"/>
        </c:scaling>
        <c:delete val="1"/>
        <c:axPos val="b"/>
        <c:numFmt formatCode="General" sourceLinked="1"/>
        <c:tickLblPos val="none"/>
        <c:crossAx val="103721600"/>
        <c:crosses val="autoZero"/>
        <c:auto val="1"/>
        <c:lblAlgn val="ctr"/>
        <c:lblOffset val="100"/>
        <c:tickLblSkip val="1"/>
        <c:tickMarkSkip val="1"/>
      </c:catAx>
      <c:valAx>
        <c:axId val="103721600"/>
        <c:scaling>
          <c:orientation val="minMax"/>
        </c:scaling>
        <c:axPos val="l"/>
        <c:numFmt formatCode="General" sourceLinked="1"/>
        <c:tickLblPos val="nextTo"/>
        <c:spPr>
          <a:ln w="8555">
            <a:noFill/>
          </a:ln>
        </c:spPr>
        <c:txPr>
          <a:bodyPr rot="0" vert="horz"/>
          <a:lstStyle/>
          <a:p>
            <a:pPr>
              <a:defRPr sz="175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03720064"/>
        <c:crosses val="autoZero"/>
        <c:crossBetween val="between"/>
      </c:valAx>
      <c:spPr>
        <a:noFill/>
        <a:ln w="22813">
          <a:noFill/>
        </a:ln>
      </c:spPr>
    </c:plotArea>
    <c:plotVisOnly val="1"/>
    <c:dispBlanksAs val="gap"/>
  </c:chart>
  <c:spPr>
    <a:solidFill>
      <a:schemeClr val="bg1">
        <a:lumMod val="75000"/>
      </a:schemeClr>
    </a:solidFill>
    <a:ln>
      <a:noFill/>
    </a:ln>
  </c:spPr>
  <c:txPr>
    <a:bodyPr/>
    <a:lstStyle/>
    <a:p>
      <a:pPr>
        <a:defRPr sz="175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D84B8015-C418-414D-868F-00059DADDB8B}" type="datetimeFigureOut">
              <a:rPr lang="fr-FR" smtClean="0"/>
              <a:pPr/>
              <a:t>28/08/2011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706B8A0A-EEB0-492E-B42F-5522E0F60F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ACBB3C1C-C6E2-4433-82F3-98A5167FACDA}" type="datetimeFigureOut">
              <a:rPr lang="fr-FR" smtClean="0"/>
              <a:pPr/>
              <a:t>28/08/2011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59" tIns="47380" rIns="94759" bIns="4738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878A628C-7149-400B-A5BA-CD0314DD1A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A628C-7149-400B-A5BA-CD0314DD1AAC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A628C-7149-400B-A5BA-CD0314DD1AAC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A628C-7149-400B-A5BA-CD0314DD1AAC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A628C-7149-400B-A5BA-CD0314DD1AAC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A628C-7149-400B-A5BA-CD0314DD1AAC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8EF2D8-9EEC-4BC0-8464-98BEA9AE38DF}" type="slidenum">
              <a:rPr lang="fr-FR"/>
              <a:pPr/>
              <a:t>14</a:t>
            </a:fld>
            <a:endParaRPr lang="fr-FR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A628C-7149-400B-A5BA-CD0314DD1AAC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A628C-7149-400B-A5BA-CD0314DD1AAC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0C78-D3C3-4131-8890-5540BDEB96DC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0C78-D3C3-4131-8890-5540BDEB96DC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0C78-D3C3-4131-8890-5540BDEB96DC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A628C-7149-400B-A5BA-CD0314DD1AAC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A628C-7149-400B-A5BA-CD0314DD1AAC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6CAABD-9C69-482B-AC59-C7DB1133269E}" type="slidenum">
              <a:rPr lang="fr-FR"/>
              <a:pPr/>
              <a:t>9</a:t>
            </a:fld>
            <a:endParaRPr lang="fr-FR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8208912" cy="1944215"/>
          </a:xfrm>
          <a:solidFill>
            <a:srgbClr val="000000">
              <a:alpha val="69804"/>
            </a:srgbClr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246240"/>
            <a:ext cx="6400800" cy="1126976"/>
          </a:xfrm>
          <a:solidFill>
            <a:schemeClr val="bg1">
              <a:lumMod val="6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pic>
        <p:nvPicPr>
          <p:cNvPr id="7" name="Image 6" descr="logo_coul_texte_blason_cadre_300[1].tif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9804" y="5713356"/>
            <a:ext cx="1569868" cy="1144644"/>
          </a:xfrm>
          <a:prstGeom prst="rect">
            <a:avLst/>
          </a:prstGeom>
        </p:spPr>
      </p:pic>
      <p:pic>
        <p:nvPicPr>
          <p:cNvPr id="8" name="Image 7" descr="LogoVoix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572831" y="5229200"/>
            <a:ext cx="571169" cy="1628800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5040560" cy="365125"/>
          </a:xfrm>
        </p:spPr>
        <p:txBody>
          <a:bodyPr/>
          <a:lstStyle>
            <a:lvl1pPr>
              <a:defRPr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fr-FR" dirty="0" smtClean="0"/>
              <a:t>PEVOC 2011 – 9th Pan </a:t>
            </a:r>
            <a:r>
              <a:rPr lang="fr-FR" dirty="0" err="1" smtClean="0"/>
              <a:t>European</a:t>
            </a:r>
            <a:r>
              <a:rPr lang="fr-FR" dirty="0" smtClean="0"/>
              <a:t> Voice </a:t>
            </a:r>
            <a:r>
              <a:rPr lang="fr-FR" dirty="0" err="1" smtClean="0"/>
              <a:t>Conference</a:t>
            </a:r>
            <a:r>
              <a:rPr lang="fr-FR" dirty="0" smtClean="0"/>
              <a:t> – Marseille.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CD4B-A39D-4EDF-8B68-57B0971FA6F0}" type="datetime1">
              <a:rPr lang="fr-FR" smtClean="0"/>
              <a:pPr/>
              <a:t>28/08/2011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PEVOC 2011 – 9th Pan European Voice Conference – Marseille.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AEDF-2F72-4D75-BF5A-56C7535B98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3776-5150-473D-B1C9-9EB110045858}" type="datetime1">
              <a:rPr lang="fr-FR" smtClean="0"/>
              <a:pPr/>
              <a:t>28/08/2011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PEVOC 2011 – 9th Pan European Voice Conference – Marseille.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AEDF-2F72-4D75-BF5A-56C7535B98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5F53-CF11-47A9-90F8-C4405C83A4A0}" type="datetime1">
              <a:rPr lang="fr-FR" smtClean="0"/>
              <a:pPr/>
              <a:t>28/08/2011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PEVOC 2011 – 9th Pan European Voice Conference – Marseille.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AEDF-2F72-4D75-BF5A-56C7535B98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2C72-801C-4341-873F-B84884EE941C}" type="datetime1">
              <a:rPr lang="fr-FR" smtClean="0"/>
              <a:pPr/>
              <a:t>28/08/2011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PEVOC 2011 – 9th Pan European Voice Conference – Marseille.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A740-FC9E-4DFB-8462-9658151EF34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062B-4097-4167-8CD8-607D29A7866B}" type="datetime1">
              <a:rPr lang="fr-FR" smtClean="0"/>
              <a:pPr/>
              <a:t>28/08/2011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PEVOC 2011 – 9th Pan European Voice Conference – Marseille.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A740-FC9E-4DFB-8462-9658151EF34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9167-FC37-48F8-A07A-9C981514A7E6}" type="datetime1">
              <a:rPr lang="fr-FR" smtClean="0"/>
              <a:pPr/>
              <a:t>28/08/2011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PEVOC 2011 – 9th Pan European Voice Conference – Marseille.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A740-FC9E-4DFB-8462-9658151EF34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B425-5748-41B5-8F58-F0AAD38F9AED}" type="datetime1">
              <a:rPr lang="fr-FR" smtClean="0"/>
              <a:pPr/>
              <a:t>28/08/2011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PEVOC 2011 – 9th Pan European Voice Conference – Marseille.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A740-FC9E-4DFB-8462-9658151EF34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D840-E8D0-42F9-88C8-0FD68FAFEAF1}" type="datetime1">
              <a:rPr lang="fr-FR" smtClean="0"/>
              <a:pPr/>
              <a:t>28/08/2011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PEVOC 2011 – 9th Pan European Voice Conference – Marseille.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A740-FC9E-4DFB-8462-9658151EF34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2F3C-5A7A-4D93-BB80-A7EFA374A064}" type="datetime1">
              <a:rPr lang="fr-FR" smtClean="0"/>
              <a:pPr/>
              <a:t>28/08/2011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PEVOC 2011 – 9th Pan European Voice Conference – Marseille.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A740-FC9E-4DFB-8462-9658151EF34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F83C-DEAA-4635-84B8-A32043E68181}" type="datetime1">
              <a:rPr lang="fr-FR" smtClean="0"/>
              <a:pPr/>
              <a:t>28/08/2011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PEVOC 2011 – 9th Pan European Voice Conference – Marseille.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A740-FC9E-4DFB-8462-9658151EF34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28AF-ACA5-4B96-8B17-841F3F19C4EA}" type="datetime1">
              <a:rPr lang="fr-FR" smtClean="0"/>
              <a:pPr/>
              <a:t>28/08/2011</a:t>
            </a:fld>
            <a:r>
              <a:rPr lang="fr-FR" smtClean="0"/>
              <a:t> </a:t>
            </a:r>
            <a:r>
              <a:rPr lang="fr-FR" dirty="0" smtClean="0"/>
              <a:t>– </a:t>
            </a:r>
            <a:r>
              <a:rPr lang="fr-FR" dirty="0" err="1" smtClean="0"/>
              <a:t>Morsomme</a:t>
            </a:r>
            <a:r>
              <a:rPr lang="fr-FR" dirty="0" smtClean="0"/>
              <a:t> &amp; al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184576" cy="365125"/>
          </a:xfrm>
        </p:spPr>
        <p:txBody>
          <a:bodyPr/>
          <a:lstStyle>
            <a:lvl1pPr>
              <a:defRPr sz="1100" b="1">
                <a:solidFill>
                  <a:schemeClr val="accent6"/>
                </a:solidFill>
              </a:defRPr>
            </a:lvl1pPr>
          </a:lstStyle>
          <a:p>
            <a:r>
              <a:rPr lang="fr-FR" dirty="0" smtClean="0"/>
              <a:t>PEVOC 2011 – 9th Pan </a:t>
            </a:r>
            <a:r>
              <a:rPr lang="fr-FR" dirty="0" err="1" smtClean="0"/>
              <a:t>European</a:t>
            </a:r>
            <a:r>
              <a:rPr lang="fr-FR" dirty="0" smtClean="0"/>
              <a:t> Voice </a:t>
            </a:r>
            <a:r>
              <a:rPr lang="fr-FR" dirty="0" err="1" smtClean="0"/>
              <a:t>Conference</a:t>
            </a:r>
            <a:r>
              <a:rPr lang="fr-FR" dirty="0" smtClean="0"/>
              <a:t> – Marseille.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514400" cy="365125"/>
          </a:xfrm>
        </p:spPr>
        <p:txBody>
          <a:bodyPr/>
          <a:lstStyle/>
          <a:p>
            <a:fld id="{F993AEDF-2F72-4D75-BF5A-56C7535B984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4E88-9571-46AC-91CE-1E01977E9DBD}" type="datetime1">
              <a:rPr lang="fr-FR" smtClean="0"/>
              <a:pPr/>
              <a:t>28/08/2011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PEVOC 2011 – 9th Pan European Voice Conference – Marseille.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A740-FC9E-4DFB-8462-9658151EF34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02A7-73E9-43D7-8DA1-18DED13AF495}" type="datetime1">
              <a:rPr lang="fr-FR" smtClean="0"/>
              <a:pPr/>
              <a:t>28/08/2011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PEVOC 2011 – 9th Pan European Voice Conference – Marseille.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A740-FC9E-4DFB-8462-9658151EF34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122B-8E54-4D39-8AFB-F4D0E6906429}" type="datetime1">
              <a:rPr lang="fr-FR" smtClean="0"/>
              <a:pPr/>
              <a:t>28/08/2011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PEVOC 2011 – 9th Pan European Voice Conference – Marseille.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A740-FC9E-4DFB-8462-9658151EF34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D3FD-4B77-42FF-BAC5-FAD5351580E1}" type="datetime1">
              <a:rPr lang="fr-FR" smtClean="0"/>
              <a:pPr/>
              <a:t>28/08/2011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PEVOC 2011 – 9th Pan European Voice Conference – Marseille.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A740-FC9E-4DFB-8462-9658151EF34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B6D4-A2E6-4B1C-8CF3-4BD8F3A867D8}" type="datetime1">
              <a:rPr lang="fr-FR" smtClean="0"/>
              <a:pPr/>
              <a:t>28/08/2011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PEVOC 2011 – 9th Pan European Voice Conference – Marseille.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AEDF-2F72-4D75-BF5A-56C7535B98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1EE6-75D3-4958-8494-C6126A25A377}" type="datetime1">
              <a:rPr lang="fr-FR" smtClean="0"/>
              <a:pPr/>
              <a:t>28/08/2011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PEVOC 2011 – 9th Pan European Voice Conference – Marseille.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AEDF-2F72-4D75-BF5A-56C7535B98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2462-CBFF-4E97-9381-C148DF798A43}" type="datetime1">
              <a:rPr lang="fr-FR" smtClean="0"/>
              <a:pPr/>
              <a:t>28/08/2011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PEVOC 2011 – 9th Pan European Voice Conference – Marseille.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AEDF-2F72-4D75-BF5A-56C7535B98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B9EC-F0D1-429B-9803-1E538E6A08FC}" type="datetime1">
              <a:rPr lang="fr-FR" smtClean="0"/>
              <a:pPr/>
              <a:t>28/08/2011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PEVOC 2011 – 9th Pan European Voice Conference – Marseille.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AEDF-2F72-4D75-BF5A-56C7535B98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D6E4-C041-4B35-9FBB-78465DC3EF6C}" type="datetime1">
              <a:rPr lang="fr-FR" smtClean="0"/>
              <a:pPr/>
              <a:t>28/08/2011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PEVOC 2011 – 9th Pan European Voice Conference – Marseille.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AEDF-2F72-4D75-BF5A-56C7535B98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F659-B5A0-4987-AADA-7809607A9D7C}" type="datetime1">
              <a:rPr lang="fr-FR" smtClean="0"/>
              <a:pPr/>
              <a:t>28/08/2011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PEVOC 2011 – 9th Pan European Voice Conference – Marseille.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AEDF-2F72-4D75-BF5A-56C7535B98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C981-B2AA-4CDC-9CA5-F94266E80BA7}" type="datetime1">
              <a:rPr lang="fr-FR" smtClean="0"/>
              <a:pPr/>
              <a:t>28/08/2011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PEVOC 2011 – 9th Pan European Voice Conference – Marseille.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AEDF-2F72-4D75-BF5A-56C7535B98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46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B4B1A-1175-49A0-9295-27A346108220}" type="datetime1">
              <a:rPr lang="fr-FR" smtClean="0"/>
              <a:pPr/>
              <a:t>28/08/2011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79712" y="6356350"/>
            <a:ext cx="5040560" cy="365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cap="all" spc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defRPr>
            </a:lvl1pPr>
          </a:lstStyle>
          <a:p>
            <a:r>
              <a:rPr lang="fr-FR" dirty="0" smtClean="0"/>
              <a:t>PEVOC 2011 – 9th Pan </a:t>
            </a:r>
            <a:r>
              <a:rPr lang="fr-FR" dirty="0" err="1" smtClean="0"/>
              <a:t>European</a:t>
            </a:r>
            <a:r>
              <a:rPr lang="fr-FR" dirty="0" smtClean="0"/>
              <a:t> Voice </a:t>
            </a:r>
            <a:r>
              <a:rPr lang="fr-FR" dirty="0" err="1" smtClean="0"/>
              <a:t>Conference</a:t>
            </a:r>
            <a:r>
              <a:rPr lang="fr-FR" dirty="0" smtClean="0"/>
              <a:t> – Marseille.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956376" y="6356350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3AEDF-2F72-4D75-BF5A-56C7535B98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01397-E8C4-4FD5-B7A5-16A5F293136F}" type="datetime1">
              <a:rPr lang="fr-FR" smtClean="0"/>
              <a:pPr/>
              <a:t>28/08/2011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PEVOC 2011 – 9th Pan European Voice Conference – Marseille.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CA740-FC9E-4DFB-8462-9658151EF34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C:\Documents%20and%20Settings\udifapse\Mes%20documents\DIAS\Marseille2011\Morsomme_DVRA15-8ans(04-01-10).wav" TargetMode="External"/><Relationship Id="rId1" Type="http://schemas.openxmlformats.org/officeDocument/2006/relationships/audio" Target="file:///C:\Documents%20and%20Settings\udifapse\Mes%20documents\DIAS\Marseille2011\Morsomme_DVNLA15-8ans(04-01-10).wav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C:\Documents%20and%20Settings\udifapse\Mes%20documents\DIAS\Marseille2011\Morsomme_DVRA15-8ans(04-01-10).wav" TargetMode="External"/><Relationship Id="rId1" Type="http://schemas.openxmlformats.org/officeDocument/2006/relationships/audio" Target="file:///C:\Documents%20and%20Settings\udifapse\Mes%20documents\DIAS\Marseille2011\Morsomme_DVNLA15-8ans(04-01-10).wav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audio" Target="file:///C:\Documents%20and%20Settings\udifapse\Mes%20documents\DIAS\Marseille2011\Mots_Dyspho.wav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Impact of Teacher’s </a:t>
            </a:r>
            <a:r>
              <a:rPr lang="en-US" b="1" dirty="0" err="1"/>
              <a:t>Dysphonia</a:t>
            </a:r>
            <a:r>
              <a:rPr lang="en-US" b="1" dirty="0"/>
              <a:t> on Children’s Language Processing Skills.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11560" y="4365104"/>
            <a:ext cx="6400800" cy="1126976"/>
          </a:xfrm>
        </p:spPr>
        <p:txBody>
          <a:bodyPr>
            <a:normAutofit fontScale="92500" lnSpcReduction="20000"/>
          </a:bodyPr>
          <a:lstStyle/>
          <a:p>
            <a:r>
              <a:rPr lang="fr-FR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Morsomme</a:t>
            </a:r>
            <a:r>
              <a:rPr 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D </a:t>
            </a:r>
            <a:r>
              <a:rPr lang="fr-FR" sz="28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1</a:t>
            </a:r>
            <a:r>
              <a:rPr 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- </a:t>
            </a:r>
            <a:r>
              <a:rPr lang="fr-FR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Minel</a:t>
            </a:r>
            <a:r>
              <a:rPr 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L</a:t>
            </a:r>
            <a:r>
              <a:rPr lang="fr-FR" sz="28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1</a:t>
            </a:r>
            <a:r>
              <a:rPr 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- </a:t>
            </a:r>
            <a:r>
              <a:rPr lang="fr-FR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Verduyckt</a:t>
            </a:r>
            <a:r>
              <a:rPr 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I ²</a:t>
            </a:r>
          </a:p>
          <a:p>
            <a:pPr marL="342900" indent="-342900" algn="l">
              <a:buAutoNum type="arabicPeriod"/>
            </a:pPr>
            <a:r>
              <a:rPr lang="fr-F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Ulg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fr-F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Dpt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Sciences Psychologiques: Cognition &amp; Comportement, </a:t>
            </a:r>
            <a:b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Finalité Logopédie de la Voix </a:t>
            </a:r>
          </a:p>
          <a:p>
            <a:pPr marL="342900" indent="-342900" algn="l">
              <a:buAutoNum type="arabicPeriod"/>
            </a:pP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UCL – Faculté de Psychologie et des Sciences de l’Éducation</a:t>
            </a:r>
            <a:endParaRPr lang="fr-FR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PEVOC 2011 – 9th Pan European Voice Conference – Marseille.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 (U-Mann-</a:t>
            </a:r>
            <a:r>
              <a:rPr lang="fr-FR" dirty="0" err="1" smtClean="0"/>
              <a:t>Withney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AEDF-2F72-4D75-BF5A-56C7535B9848}" type="slidenum">
              <a:rPr lang="fr-FR" smtClean="0"/>
              <a:pPr/>
              <a:t>10</a:t>
            </a:fld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115617" y="2924946"/>
          <a:ext cx="6984775" cy="2664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6955"/>
                <a:gridCol w="1396955"/>
                <a:gridCol w="1396955"/>
                <a:gridCol w="1396955"/>
                <a:gridCol w="1396955"/>
              </a:tblGrid>
              <a:tr h="53285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dirty="0" err="1" smtClean="0"/>
                        <a:t>Comprehension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dirty="0" smtClean="0"/>
                        <a:t>Discrimination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3285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Normal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Dysphonic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Normal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Dysphonic</a:t>
                      </a:r>
                      <a:endParaRPr lang="fr-FR" dirty="0"/>
                    </a:p>
                  </a:txBody>
                  <a:tcPr/>
                </a:tc>
              </a:tr>
              <a:tr h="532859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Gender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P=0.52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P=0.64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P=0.95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P=0.32</a:t>
                      </a:r>
                      <a:endParaRPr lang="fr-FR" dirty="0"/>
                    </a:p>
                  </a:txBody>
                  <a:tcPr/>
                </a:tc>
              </a:tr>
              <a:tr h="532859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School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P&lt;0.05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P=0.51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P=0.28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P=0.97</a:t>
                      </a:r>
                      <a:endParaRPr lang="fr-FR" dirty="0"/>
                    </a:p>
                  </a:txBody>
                  <a:tcPr/>
                </a:tc>
              </a:tr>
              <a:tr h="532859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Order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P&lt;0.05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P&lt;0.05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P&lt;0.05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P=0.20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Arc 6"/>
          <p:cNvSpPr/>
          <p:nvPr/>
        </p:nvSpPr>
        <p:spPr>
          <a:xfrm>
            <a:off x="2411760" y="4437112"/>
            <a:ext cx="1368152" cy="576064"/>
          </a:xfrm>
          <a:prstGeom prst="arc">
            <a:avLst>
              <a:gd name="adj1" fmla="val 340781"/>
              <a:gd name="adj2" fmla="val 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rc 7"/>
          <p:cNvSpPr/>
          <p:nvPr/>
        </p:nvSpPr>
        <p:spPr>
          <a:xfrm>
            <a:off x="6444208" y="4941168"/>
            <a:ext cx="1368152" cy="576064"/>
          </a:xfrm>
          <a:prstGeom prst="arc">
            <a:avLst>
              <a:gd name="adj1" fmla="val 340781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9" name="Multiplier 8"/>
          <p:cNvSpPr/>
          <p:nvPr/>
        </p:nvSpPr>
        <p:spPr>
          <a:xfrm>
            <a:off x="2915816" y="4005064"/>
            <a:ext cx="288032" cy="3600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Multiplier 9"/>
          <p:cNvSpPr/>
          <p:nvPr/>
        </p:nvSpPr>
        <p:spPr>
          <a:xfrm>
            <a:off x="4355976" y="4005064"/>
            <a:ext cx="288032" cy="3600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Multiplier 10"/>
          <p:cNvSpPr/>
          <p:nvPr/>
        </p:nvSpPr>
        <p:spPr>
          <a:xfrm>
            <a:off x="5652120" y="4005064"/>
            <a:ext cx="288032" cy="3600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Multiplier 11"/>
          <p:cNvSpPr/>
          <p:nvPr/>
        </p:nvSpPr>
        <p:spPr>
          <a:xfrm>
            <a:off x="7020272" y="4005064"/>
            <a:ext cx="288032" cy="3600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Judgment</a:t>
            </a:r>
            <a:r>
              <a:rPr lang="fr-FR" dirty="0" smtClean="0"/>
              <a:t> about the </a:t>
            </a:r>
            <a:r>
              <a:rPr lang="fr-FR" dirty="0" err="1" smtClean="0"/>
              <a:t>dysphonic</a:t>
            </a:r>
            <a:r>
              <a:rPr lang="fr-FR" dirty="0" smtClean="0"/>
              <a:t> </a:t>
            </a:r>
            <a:r>
              <a:rPr lang="fr-FR" dirty="0" err="1" smtClean="0"/>
              <a:t>voice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 err="1" smtClean="0"/>
              <a:t>Children</a:t>
            </a:r>
            <a:r>
              <a:rPr lang="fr-FR" u="sng" dirty="0" smtClean="0"/>
              <a:t> </a:t>
            </a:r>
            <a:r>
              <a:rPr lang="fr-FR" u="sng" dirty="0" err="1" smtClean="0"/>
              <a:t>judgments</a:t>
            </a:r>
            <a:r>
              <a:rPr lang="fr-FR" u="sng" dirty="0" smtClean="0"/>
              <a:t> (88,23%)</a:t>
            </a:r>
            <a:r>
              <a:rPr lang="fr-FR" dirty="0" smtClean="0"/>
              <a:t>: 98.3% </a:t>
            </a:r>
            <a:r>
              <a:rPr lang="fr-FR" dirty="0" err="1" smtClean="0"/>
              <a:t>negative</a:t>
            </a:r>
            <a:r>
              <a:rPr lang="fr-FR" dirty="0" smtClean="0"/>
              <a:t> </a:t>
            </a:r>
            <a:r>
              <a:rPr lang="fr-FR" dirty="0" err="1" smtClean="0"/>
              <a:t>reactions</a:t>
            </a:r>
            <a:r>
              <a:rPr lang="fr-FR" dirty="0" smtClean="0"/>
              <a:t> </a:t>
            </a:r>
            <a:r>
              <a:rPr lang="fr-FR" sz="2800" dirty="0" err="1" smtClean="0"/>
              <a:t>classified</a:t>
            </a:r>
            <a:r>
              <a:rPr lang="fr-FR" sz="2800" dirty="0" smtClean="0"/>
              <a:t> in five </a:t>
            </a:r>
            <a:r>
              <a:rPr lang="fr-FR" sz="2800" dirty="0" err="1" smtClean="0"/>
              <a:t>ways</a:t>
            </a:r>
            <a:r>
              <a:rPr lang="fr-FR" sz="2800" dirty="0" smtClean="0"/>
              <a:t>, for </a:t>
            </a:r>
            <a:r>
              <a:rPr lang="fr-FR" sz="2800" dirty="0" err="1" smtClean="0"/>
              <a:t>example</a:t>
            </a:r>
            <a:r>
              <a:rPr lang="fr-FR" sz="2800" dirty="0" smtClean="0"/>
              <a:t>:</a:t>
            </a:r>
            <a:endParaRPr lang="fr-FR" dirty="0" smtClean="0"/>
          </a:p>
          <a:p>
            <a:pPr lvl="1"/>
            <a:r>
              <a:rPr lang="fr-FR" dirty="0" smtClean="0"/>
              <a:t>Production: </a:t>
            </a:r>
            <a:r>
              <a:rPr lang="fr-FR" i="1" dirty="0" smtClean="0">
                <a:solidFill>
                  <a:srgbClr val="FF3300"/>
                </a:solidFill>
              </a:rPr>
              <a:t>« </a:t>
            </a:r>
            <a:r>
              <a:rPr lang="fr-FR" i="1" dirty="0" err="1" smtClean="0">
                <a:solidFill>
                  <a:srgbClr val="FF3300"/>
                </a:solidFill>
              </a:rPr>
              <a:t>she</a:t>
            </a:r>
            <a:r>
              <a:rPr lang="fr-FR" i="1" dirty="0" smtClean="0">
                <a:solidFill>
                  <a:srgbClr val="FF3300"/>
                </a:solidFill>
              </a:rPr>
              <a:t> </a:t>
            </a:r>
            <a:r>
              <a:rPr lang="fr-FR" i="1" dirty="0" err="1" smtClean="0">
                <a:solidFill>
                  <a:srgbClr val="FF3300"/>
                </a:solidFill>
              </a:rPr>
              <a:t>does</a:t>
            </a:r>
            <a:r>
              <a:rPr lang="fr-FR" i="1" dirty="0" smtClean="0">
                <a:solidFill>
                  <a:srgbClr val="FF3300"/>
                </a:solidFill>
              </a:rPr>
              <a:t> not </a:t>
            </a:r>
            <a:r>
              <a:rPr lang="fr-FR" i="1" dirty="0" err="1" smtClean="0">
                <a:solidFill>
                  <a:srgbClr val="FF3300"/>
                </a:solidFill>
              </a:rPr>
              <a:t>speak</a:t>
            </a:r>
            <a:r>
              <a:rPr lang="fr-FR" i="1" dirty="0" smtClean="0">
                <a:solidFill>
                  <a:srgbClr val="FF3300"/>
                </a:solidFill>
              </a:rPr>
              <a:t> </a:t>
            </a:r>
            <a:r>
              <a:rPr lang="fr-FR" i="1" dirty="0" err="1" smtClean="0">
                <a:solidFill>
                  <a:srgbClr val="FF3300"/>
                </a:solidFill>
              </a:rPr>
              <a:t>well</a:t>
            </a:r>
            <a:r>
              <a:rPr lang="fr-FR" i="1" dirty="0" smtClean="0">
                <a:solidFill>
                  <a:srgbClr val="FF3300"/>
                </a:solidFill>
              </a:rPr>
              <a:t>».</a:t>
            </a:r>
          </a:p>
          <a:p>
            <a:pPr lvl="1"/>
            <a:r>
              <a:rPr lang="fr-FR" dirty="0" err="1" smtClean="0"/>
              <a:t>Acoustic</a:t>
            </a:r>
            <a:r>
              <a:rPr lang="fr-FR" dirty="0" smtClean="0"/>
              <a:t>: </a:t>
            </a:r>
            <a:r>
              <a:rPr lang="fr-FR" i="1" dirty="0" smtClean="0">
                <a:solidFill>
                  <a:srgbClr val="FF3300"/>
                </a:solidFill>
              </a:rPr>
              <a:t>« the </a:t>
            </a:r>
            <a:r>
              <a:rPr lang="fr-FR" i="1" dirty="0" err="1" smtClean="0">
                <a:solidFill>
                  <a:srgbClr val="FF3300"/>
                </a:solidFill>
              </a:rPr>
              <a:t>voice</a:t>
            </a:r>
            <a:r>
              <a:rPr lang="fr-FR" i="1" dirty="0" smtClean="0">
                <a:solidFill>
                  <a:srgbClr val="FF3300"/>
                </a:solidFill>
              </a:rPr>
              <a:t> </a:t>
            </a:r>
            <a:r>
              <a:rPr lang="fr-FR" i="1" dirty="0" err="1" smtClean="0">
                <a:solidFill>
                  <a:srgbClr val="FF3300"/>
                </a:solidFill>
              </a:rPr>
              <a:t>is</a:t>
            </a:r>
            <a:r>
              <a:rPr lang="fr-FR" i="1" dirty="0" smtClean="0">
                <a:solidFill>
                  <a:srgbClr val="FF3300"/>
                </a:solidFill>
              </a:rPr>
              <a:t> </a:t>
            </a:r>
            <a:r>
              <a:rPr lang="fr-FR" i="1" dirty="0" err="1" smtClean="0">
                <a:solidFill>
                  <a:srgbClr val="FF3300"/>
                </a:solidFill>
              </a:rPr>
              <a:t>too</a:t>
            </a:r>
            <a:r>
              <a:rPr lang="fr-FR" i="1" dirty="0" smtClean="0">
                <a:solidFill>
                  <a:srgbClr val="FF3300"/>
                </a:solidFill>
              </a:rPr>
              <a:t> </a:t>
            </a:r>
            <a:r>
              <a:rPr lang="fr-FR" i="1" dirty="0" err="1" smtClean="0">
                <a:solidFill>
                  <a:srgbClr val="FF3300"/>
                </a:solidFill>
              </a:rPr>
              <a:t>deep</a:t>
            </a:r>
            <a:r>
              <a:rPr lang="fr-FR" i="1" dirty="0" smtClean="0">
                <a:solidFill>
                  <a:srgbClr val="FF3300"/>
                </a:solidFill>
              </a:rPr>
              <a:t> ».</a:t>
            </a:r>
          </a:p>
          <a:p>
            <a:pPr lvl="1"/>
            <a:r>
              <a:rPr lang="fr-FR" dirty="0" err="1" smtClean="0"/>
              <a:t>Pathologic</a:t>
            </a:r>
            <a:r>
              <a:rPr lang="fr-FR" dirty="0" smtClean="0"/>
              <a:t>: </a:t>
            </a:r>
            <a:r>
              <a:rPr lang="fr-FR" i="1" dirty="0" smtClean="0">
                <a:solidFill>
                  <a:srgbClr val="FF3300"/>
                </a:solidFill>
              </a:rPr>
              <a:t>« </a:t>
            </a:r>
            <a:r>
              <a:rPr lang="fr-FR" i="1" dirty="0" err="1" smtClean="0">
                <a:solidFill>
                  <a:srgbClr val="FF3300"/>
                </a:solidFill>
              </a:rPr>
              <a:t>she</a:t>
            </a:r>
            <a:r>
              <a:rPr lang="fr-FR" i="1" dirty="0" smtClean="0">
                <a:solidFill>
                  <a:srgbClr val="FF3300"/>
                </a:solidFill>
              </a:rPr>
              <a:t> </a:t>
            </a:r>
            <a:r>
              <a:rPr lang="fr-FR" i="1" dirty="0" err="1" smtClean="0">
                <a:solidFill>
                  <a:srgbClr val="FF3300"/>
                </a:solidFill>
              </a:rPr>
              <a:t>is</a:t>
            </a:r>
            <a:r>
              <a:rPr lang="fr-FR" i="1" dirty="0" smtClean="0">
                <a:solidFill>
                  <a:srgbClr val="FF3300"/>
                </a:solidFill>
              </a:rPr>
              <a:t> </a:t>
            </a:r>
            <a:r>
              <a:rPr lang="fr-FR" i="1" dirty="0" err="1" smtClean="0">
                <a:solidFill>
                  <a:srgbClr val="FF3300"/>
                </a:solidFill>
              </a:rPr>
              <a:t>sick</a:t>
            </a:r>
            <a:r>
              <a:rPr lang="fr-FR" i="1" dirty="0" smtClean="0">
                <a:solidFill>
                  <a:srgbClr val="FF3300"/>
                </a:solidFill>
              </a:rPr>
              <a:t> ».</a:t>
            </a:r>
          </a:p>
          <a:p>
            <a:pPr lvl="1"/>
            <a:r>
              <a:rPr lang="fr-FR" dirty="0" err="1" smtClean="0"/>
              <a:t>Emotional</a:t>
            </a:r>
            <a:r>
              <a:rPr lang="fr-FR" dirty="0" smtClean="0"/>
              <a:t>: </a:t>
            </a:r>
            <a:r>
              <a:rPr lang="fr-FR" i="1" dirty="0" smtClean="0">
                <a:solidFill>
                  <a:srgbClr val="FF3300"/>
                </a:solidFill>
              </a:rPr>
              <a:t>« </a:t>
            </a:r>
            <a:r>
              <a:rPr lang="fr-FR" i="1" dirty="0" err="1" smtClean="0">
                <a:solidFill>
                  <a:srgbClr val="FF3300"/>
                </a:solidFill>
              </a:rPr>
              <a:t>she</a:t>
            </a:r>
            <a:r>
              <a:rPr lang="fr-FR" i="1" dirty="0" smtClean="0">
                <a:solidFill>
                  <a:srgbClr val="FF3300"/>
                </a:solidFill>
              </a:rPr>
              <a:t> </a:t>
            </a:r>
            <a:r>
              <a:rPr lang="fr-FR" i="1" dirty="0" err="1" smtClean="0">
                <a:solidFill>
                  <a:srgbClr val="FF3300"/>
                </a:solidFill>
              </a:rPr>
              <a:t>is</a:t>
            </a:r>
            <a:r>
              <a:rPr lang="fr-FR" i="1" dirty="0" smtClean="0">
                <a:solidFill>
                  <a:srgbClr val="FF3300"/>
                </a:solidFill>
              </a:rPr>
              <a:t> </a:t>
            </a:r>
            <a:r>
              <a:rPr lang="fr-FR" i="1" dirty="0" err="1" smtClean="0">
                <a:solidFill>
                  <a:srgbClr val="FF3300"/>
                </a:solidFill>
              </a:rPr>
              <a:t>dying</a:t>
            </a:r>
            <a:r>
              <a:rPr lang="fr-FR" i="1" dirty="0" smtClean="0">
                <a:solidFill>
                  <a:srgbClr val="FF3300"/>
                </a:solidFill>
              </a:rPr>
              <a:t> ».</a:t>
            </a:r>
          </a:p>
          <a:p>
            <a:pPr lvl="1"/>
            <a:r>
              <a:rPr lang="fr-FR" dirty="0" err="1" smtClean="0"/>
              <a:t>Appearance</a:t>
            </a:r>
            <a:r>
              <a:rPr lang="fr-FR" dirty="0" smtClean="0"/>
              <a:t>: </a:t>
            </a:r>
            <a:r>
              <a:rPr lang="fr-FR" i="1" dirty="0" smtClean="0">
                <a:solidFill>
                  <a:srgbClr val="FF3300"/>
                </a:solidFill>
              </a:rPr>
              <a:t>« </a:t>
            </a:r>
            <a:r>
              <a:rPr lang="fr-FR" i="1" dirty="0" err="1" smtClean="0">
                <a:solidFill>
                  <a:srgbClr val="FF3300"/>
                </a:solidFill>
              </a:rPr>
              <a:t>she</a:t>
            </a:r>
            <a:r>
              <a:rPr lang="fr-FR" i="1" dirty="0" smtClean="0">
                <a:solidFill>
                  <a:srgbClr val="FF3300"/>
                </a:solidFill>
              </a:rPr>
              <a:t> </a:t>
            </a:r>
            <a:r>
              <a:rPr lang="fr-FR" i="1" dirty="0" err="1" smtClean="0">
                <a:solidFill>
                  <a:srgbClr val="FF3300"/>
                </a:solidFill>
              </a:rPr>
              <a:t>is</a:t>
            </a:r>
            <a:r>
              <a:rPr lang="fr-FR" i="1" dirty="0" smtClean="0">
                <a:solidFill>
                  <a:srgbClr val="FF3300"/>
                </a:solidFill>
              </a:rPr>
              <a:t> a </a:t>
            </a:r>
            <a:r>
              <a:rPr lang="fr-FR" i="1" dirty="0" err="1" smtClean="0">
                <a:solidFill>
                  <a:srgbClr val="FF3300"/>
                </a:solidFill>
              </a:rPr>
              <a:t>witch</a:t>
            </a:r>
            <a:r>
              <a:rPr lang="fr-FR" i="1" dirty="0" smtClean="0">
                <a:solidFill>
                  <a:srgbClr val="FF3300"/>
                </a:solidFill>
              </a:rPr>
              <a:t> ».</a:t>
            </a:r>
            <a:endParaRPr lang="fr-FR" i="1" dirty="0">
              <a:solidFill>
                <a:srgbClr val="FF33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AEDF-2F72-4D75-BF5A-56C7535B9848}" type="slidenum">
              <a:rPr lang="fr-FR" smtClean="0"/>
              <a:pPr/>
              <a:t>11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755576" y="5517232"/>
            <a:ext cx="7848872" cy="576064"/>
          </a:xfrm>
          <a:prstGeom prst="roundRect">
            <a:avLst/>
          </a:prstGeom>
          <a:solidFill>
            <a:srgbClr val="F07F09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Discussion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45024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 smtClean="0"/>
              <a:t>Disordered</a:t>
            </a:r>
            <a:r>
              <a:rPr lang="fr-FR" dirty="0" smtClean="0"/>
              <a:t> </a:t>
            </a:r>
            <a:r>
              <a:rPr lang="fr-FR" dirty="0" err="1" smtClean="0"/>
              <a:t>voice</a:t>
            </a:r>
            <a:r>
              <a:rPr lang="fr-FR" dirty="0" smtClean="0"/>
              <a:t>              </a:t>
            </a:r>
            <a:r>
              <a:rPr lang="fr-FR" dirty="0" err="1" smtClean="0"/>
              <a:t>additional</a:t>
            </a:r>
            <a:r>
              <a:rPr lang="fr-FR" dirty="0" smtClean="0"/>
              <a:t> cognitive </a:t>
            </a:r>
            <a:r>
              <a:rPr lang="fr-FR" dirty="0" err="1" smtClean="0"/>
              <a:t>resources</a:t>
            </a:r>
            <a:r>
              <a:rPr lang="fr-FR" dirty="0" smtClean="0"/>
              <a:t> in the </a:t>
            </a:r>
            <a:r>
              <a:rPr lang="fr-FR" dirty="0" err="1" smtClean="0"/>
              <a:t>listener</a:t>
            </a:r>
            <a:r>
              <a:rPr lang="fr-FR" dirty="0" smtClean="0"/>
              <a:t> to </a:t>
            </a:r>
            <a:r>
              <a:rPr lang="fr-FR" dirty="0" err="1" smtClean="0"/>
              <a:t>process</a:t>
            </a:r>
            <a:r>
              <a:rPr lang="fr-FR" dirty="0" smtClean="0"/>
              <a:t> speech.</a:t>
            </a:r>
            <a:br>
              <a:rPr lang="fr-FR" dirty="0" smtClean="0"/>
            </a:br>
            <a:r>
              <a:rPr lang="fr-FR" sz="2200" dirty="0" smtClean="0"/>
              <a:t>(</a:t>
            </a:r>
            <a:r>
              <a:rPr lang="fr-FR" sz="2200" dirty="0" err="1" smtClean="0"/>
              <a:t>Rogerson</a:t>
            </a:r>
            <a:r>
              <a:rPr lang="fr-FR" sz="2200" dirty="0" smtClean="0"/>
              <a:t> &amp; </a:t>
            </a:r>
            <a:r>
              <a:rPr lang="fr-FR" sz="2200" dirty="0" err="1" smtClean="0"/>
              <a:t>Dodd</a:t>
            </a:r>
            <a:r>
              <a:rPr lang="fr-FR" sz="2200" dirty="0" smtClean="0"/>
              <a:t>, 2005).</a:t>
            </a:r>
            <a:endParaRPr lang="fr-FR" dirty="0" smtClean="0"/>
          </a:p>
          <a:p>
            <a:r>
              <a:rPr lang="fr-FR" dirty="0" smtClean="0"/>
              <a:t>E</a:t>
            </a:r>
            <a:r>
              <a:rPr lang="en-US" dirty="0" err="1" smtClean="0"/>
              <a:t>ffect</a:t>
            </a:r>
            <a:r>
              <a:rPr lang="en-US" dirty="0" smtClean="0"/>
              <a:t> increased in a task of isolated words</a:t>
            </a:r>
          </a:p>
          <a:p>
            <a:pPr lvl="1"/>
            <a:r>
              <a:rPr lang="en-US" dirty="0" smtClean="0"/>
              <a:t>6 to 12 Y: less flexibility in perceptual task than adults.</a:t>
            </a:r>
            <a:br>
              <a:rPr lang="en-US" dirty="0" smtClean="0"/>
            </a:br>
            <a:r>
              <a:rPr lang="en-US" sz="2200" dirty="0" smtClean="0"/>
              <a:t>(</a:t>
            </a:r>
            <a:r>
              <a:rPr lang="en-US" sz="2200" dirty="0" err="1" smtClean="0"/>
              <a:t>Hazan</a:t>
            </a:r>
            <a:r>
              <a:rPr lang="en-US" sz="2200" dirty="0" smtClean="0"/>
              <a:t> &amp; Barrett, 2000)</a:t>
            </a:r>
            <a:endParaRPr lang="en-US" dirty="0" smtClean="0"/>
          </a:p>
          <a:p>
            <a:r>
              <a:rPr lang="fr-FR" dirty="0" smtClean="0"/>
              <a:t>No </a:t>
            </a:r>
            <a:r>
              <a:rPr lang="fr-FR" dirty="0" err="1" smtClean="0"/>
              <a:t>gender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endParaRPr lang="fr-FR" dirty="0" smtClean="0"/>
          </a:p>
          <a:p>
            <a:r>
              <a:rPr lang="fr-FR" dirty="0" smtClean="0"/>
              <a:t>No </a:t>
            </a:r>
            <a:r>
              <a:rPr lang="fr-FR" dirty="0" err="1" smtClean="0"/>
              <a:t>school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 in the </a:t>
            </a:r>
            <a:r>
              <a:rPr lang="fr-FR" dirty="0" err="1" smtClean="0"/>
              <a:t>dysphonic</a:t>
            </a:r>
            <a:r>
              <a:rPr lang="fr-FR" dirty="0" smtClean="0"/>
              <a:t> mode</a:t>
            </a:r>
          </a:p>
          <a:p>
            <a:r>
              <a:rPr lang="fr-FR" dirty="0" err="1" smtClean="0"/>
              <a:t>Effect</a:t>
            </a:r>
            <a:r>
              <a:rPr lang="fr-FR" dirty="0" smtClean="0"/>
              <a:t> of the </a:t>
            </a:r>
            <a:r>
              <a:rPr lang="fr-FR" dirty="0" err="1" smtClean="0"/>
              <a:t>voices</a:t>
            </a:r>
            <a:r>
              <a:rPr lang="fr-FR" dirty="0" smtClean="0"/>
              <a:t> </a:t>
            </a:r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order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AEDF-2F72-4D75-BF5A-56C7535B9848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Flèche droite 5"/>
          <p:cNvSpPr/>
          <p:nvPr/>
        </p:nvSpPr>
        <p:spPr>
          <a:xfrm>
            <a:off x="3707904" y="1700808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83568" y="5559623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Discrimination </a:t>
            </a:r>
            <a:r>
              <a:rPr lang="fr-FR" sz="2400" dirty="0" err="1" smtClean="0"/>
              <a:t>task</a:t>
            </a:r>
            <a:r>
              <a:rPr lang="fr-FR" sz="2400" dirty="0" smtClean="0"/>
              <a:t> + </a:t>
            </a:r>
            <a:r>
              <a:rPr lang="fr-FR" sz="2400" dirty="0" err="1" smtClean="0"/>
              <a:t>Dysphonic</a:t>
            </a:r>
            <a:r>
              <a:rPr lang="fr-FR" sz="2400" dirty="0" smtClean="0"/>
              <a:t> Voice </a:t>
            </a:r>
            <a:r>
              <a:rPr lang="fr-FR" sz="2400" dirty="0" smtClean="0">
                <a:sym typeface="Wingdings 3"/>
              </a:rPr>
              <a:t> </a:t>
            </a:r>
            <a:r>
              <a:rPr lang="fr-FR" sz="2400" dirty="0" err="1" smtClean="0">
                <a:sym typeface="Wingdings 3"/>
              </a:rPr>
              <a:t>increasing</a:t>
            </a:r>
            <a:r>
              <a:rPr lang="fr-FR" sz="2400" dirty="0" smtClean="0">
                <a:sym typeface="Wingdings 3"/>
              </a:rPr>
              <a:t> </a:t>
            </a:r>
            <a:r>
              <a:rPr lang="fr-FR" sz="2400" dirty="0" err="1" smtClean="0">
                <a:sym typeface="Wingdings 3"/>
              </a:rPr>
              <a:t>difficulties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043608" y="3573016"/>
            <a:ext cx="6912768" cy="792088"/>
          </a:xfrm>
          <a:prstGeom prst="roundRect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Discussion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/>
          <a:lstStyle/>
          <a:p>
            <a:r>
              <a:rPr lang="fr-FR" dirty="0" smtClean="0"/>
              <a:t>About subjective </a:t>
            </a:r>
            <a:r>
              <a:rPr lang="fr-FR" dirty="0" err="1" smtClean="0"/>
              <a:t>judgment</a:t>
            </a:r>
            <a:endParaRPr lang="fr-FR" dirty="0" smtClean="0"/>
          </a:p>
          <a:p>
            <a:pPr lvl="1"/>
            <a:r>
              <a:rPr lang="fr-FR" dirty="0" err="1" smtClean="0"/>
              <a:t>Negative</a:t>
            </a:r>
            <a:r>
              <a:rPr lang="fr-FR" dirty="0" smtClean="0"/>
              <a:t> </a:t>
            </a:r>
            <a:r>
              <a:rPr lang="fr-FR" dirty="0" err="1" smtClean="0"/>
              <a:t>reactions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3300"/>
                </a:solidFill>
                <a:sym typeface="Webdings"/>
              </a:rPr>
              <a:t></a:t>
            </a:r>
            <a:r>
              <a:rPr lang="fr-FR" dirty="0" err="1" smtClean="0">
                <a:sym typeface="Webdings"/>
              </a:rPr>
              <a:t>internal</a:t>
            </a:r>
            <a:r>
              <a:rPr lang="fr-FR" dirty="0" smtClean="0">
                <a:sym typeface="Webdings"/>
              </a:rPr>
              <a:t> </a:t>
            </a:r>
            <a:r>
              <a:rPr lang="fr-FR" dirty="0" err="1" smtClean="0">
                <a:sym typeface="Webdings"/>
              </a:rPr>
              <a:t>referent</a:t>
            </a:r>
            <a:r>
              <a:rPr lang="fr-FR" dirty="0" smtClean="0">
                <a:sym typeface="Webdings"/>
              </a:rPr>
              <a:t> (</a:t>
            </a:r>
            <a:r>
              <a:rPr lang="fr-FR" dirty="0" err="1" smtClean="0">
                <a:sym typeface="Webdings"/>
              </a:rPr>
              <a:t>Fex</a:t>
            </a:r>
            <a:r>
              <a:rPr lang="fr-FR" dirty="0" smtClean="0">
                <a:sym typeface="Webdings"/>
              </a:rPr>
              <a:t>, 1992)</a:t>
            </a:r>
          </a:p>
          <a:p>
            <a:pPr lvl="1"/>
            <a:r>
              <a:rPr lang="fr-FR" dirty="0" err="1" smtClean="0"/>
              <a:t>Majority</a:t>
            </a:r>
            <a:r>
              <a:rPr lang="fr-FR" dirty="0" smtClean="0"/>
              <a:t> of </a:t>
            </a:r>
            <a:r>
              <a:rPr lang="fr-FR" dirty="0" err="1" smtClean="0"/>
              <a:t>words</a:t>
            </a:r>
            <a:r>
              <a:rPr lang="fr-FR" dirty="0" smtClean="0"/>
              <a:t> in </a:t>
            </a:r>
            <a:r>
              <a:rPr lang="fr-FR" dirty="0" err="1" smtClean="0"/>
              <a:t>connection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pathology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AEDF-2F72-4D75-BF5A-56C7535B9848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619672" y="364502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Dysphonic</a:t>
            </a:r>
            <a:r>
              <a:rPr lang="fr-FR" sz="3200" dirty="0" smtClean="0"/>
              <a:t> Voice = </a:t>
            </a:r>
            <a:r>
              <a:rPr lang="fr-FR" sz="3200" dirty="0" err="1" smtClean="0"/>
              <a:t>diseased</a:t>
            </a:r>
            <a:r>
              <a:rPr lang="fr-FR" sz="3200" dirty="0" smtClean="0"/>
              <a:t> state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913"/>
            <a:ext cx="8280920" cy="1223863"/>
          </a:xfrm>
        </p:spPr>
        <p:txBody>
          <a:bodyPr>
            <a:normAutofit/>
          </a:bodyPr>
          <a:lstStyle/>
          <a:p>
            <a:pPr eaLnBrk="1" hangingPunct="1"/>
            <a:r>
              <a:rPr lang="fr-FR" sz="5400" b="1" dirty="0" smtClean="0"/>
              <a:t>Conclusion</a:t>
            </a:r>
            <a:r>
              <a:rPr lang="fr-FR" sz="5400" dirty="0" smtClean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280920" cy="5386090"/>
          </a:xfrm>
          <a:solidFill>
            <a:srgbClr val="8EC182">
              <a:alpha val="69804"/>
            </a:srgbClr>
          </a:solidFill>
        </p:spPr>
        <p:txBody>
          <a:bodyPr wrap="square">
            <a:spAutoFit/>
          </a:bodyPr>
          <a:lstStyle/>
          <a:p>
            <a:pPr lvl="0"/>
            <a:r>
              <a:rPr lang="fr-FR" sz="4000" dirty="0" smtClean="0">
                <a:sym typeface="Wingdings 3"/>
              </a:rPr>
              <a:t> </a:t>
            </a:r>
            <a:r>
              <a:rPr lang="fr-FR" sz="4000" dirty="0" smtClean="0"/>
              <a:t>Performances </a:t>
            </a:r>
            <a:r>
              <a:rPr lang="fr-FR" sz="4000" dirty="0" smtClean="0">
                <a:sym typeface="Wingdings 3"/>
              </a:rPr>
              <a:t> </a:t>
            </a:r>
            <a:r>
              <a:rPr lang="fr-FR" sz="4000" dirty="0" smtClean="0"/>
              <a:t>for recognition of </a:t>
            </a:r>
            <a:r>
              <a:rPr lang="fr-FR" sz="4000" dirty="0" err="1" smtClean="0"/>
              <a:t>spoken</a:t>
            </a:r>
            <a:r>
              <a:rPr lang="fr-FR" sz="4000" dirty="0" smtClean="0"/>
              <a:t>  </a:t>
            </a:r>
            <a:r>
              <a:rPr lang="fr-FR" sz="4000" dirty="0" err="1" smtClean="0"/>
              <a:t>words</a:t>
            </a:r>
            <a:r>
              <a:rPr lang="fr-FR" sz="4000" dirty="0" smtClean="0"/>
              <a:t> in </a:t>
            </a:r>
            <a:r>
              <a:rPr lang="fr-FR" sz="4000" dirty="0" err="1" smtClean="0"/>
              <a:t>dysphonic</a:t>
            </a:r>
            <a:r>
              <a:rPr lang="fr-FR" sz="4000" dirty="0" smtClean="0"/>
              <a:t> </a:t>
            </a:r>
            <a:r>
              <a:rPr lang="fr-FR" sz="4000" dirty="0" err="1" smtClean="0"/>
              <a:t>voice</a:t>
            </a:r>
            <a:r>
              <a:rPr lang="fr-FR" sz="4000" dirty="0" smtClean="0"/>
              <a:t>.</a:t>
            </a:r>
          </a:p>
          <a:p>
            <a:pPr lvl="0"/>
            <a:r>
              <a:rPr lang="fr-FR" sz="4000" dirty="0" smtClean="0">
                <a:sym typeface="Wingdings" pitchFamily="2" charset="2"/>
              </a:rPr>
              <a:t> </a:t>
            </a:r>
            <a:r>
              <a:rPr lang="fr-FR" sz="4000" dirty="0" err="1" smtClean="0">
                <a:sym typeface="Wingdings" pitchFamily="2" charset="2"/>
              </a:rPr>
              <a:t>Negative</a:t>
            </a:r>
            <a:r>
              <a:rPr lang="fr-FR" sz="4000" dirty="0" smtClean="0">
                <a:sym typeface="Wingdings" pitchFamily="2" charset="2"/>
              </a:rPr>
              <a:t> i</a:t>
            </a:r>
            <a:r>
              <a:rPr lang="fr-FR" sz="4000" dirty="0" smtClean="0"/>
              <a:t>mpact of </a:t>
            </a:r>
            <a:r>
              <a:rPr lang="fr-FR" sz="4000" dirty="0" err="1" smtClean="0"/>
              <a:t>dysphonic</a:t>
            </a:r>
            <a:r>
              <a:rPr lang="fr-FR" sz="4000" dirty="0" smtClean="0"/>
              <a:t>  </a:t>
            </a:r>
            <a:r>
              <a:rPr lang="fr-FR" sz="4000" dirty="0" err="1" smtClean="0"/>
              <a:t>voice</a:t>
            </a:r>
            <a:r>
              <a:rPr lang="fr-FR" sz="4000" dirty="0" smtClean="0"/>
              <a:t> on </a:t>
            </a:r>
            <a:r>
              <a:rPr lang="fr-FR" sz="4000" dirty="0" err="1" smtClean="0"/>
              <a:t>children’s</a:t>
            </a:r>
            <a:r>
              <a:rPr lang="fr-FR" sz="4000" dirty="0" smtClean="0"/>
              <a:t> </a:t>
            </a:r>
            <a:r>
              <a:rPr lang="fr-FR" sz="4000" dirty="0" err="1" smtClean="0"/>
              <a:t>skills</a:t>
            </a:r>
            <a:r>
              <a:rPr lang="fr-FR" sz="4000" dirty="0" smtClean="0"/>
              <a:t> to </a:t>
            </a:r>
            <a:r>
              <a:rPr lang="fr-FR" sz="4000" dirty="0" err="1" smtClean="0"/>
              <a:t>treat</a:t>
            </a:r>
            <a:r>
              <a:rPr lang="fr-FR" sz="4000" dirty="0" smtClean="0"/>
              <a:t> </a:t>
            </a:r>
            <a:r>
              <a:rPr lang="fr-FR" sz="4000" dirty="0" err="1" smtClean="0"/>
              <a:t>spoken</a:t>
            </a:r>
            <a:r>
              <a:rPr lang="fr-FR" sz="4000" dirty="0" smtClean="0"/>
              <a:t> </a:t>
            </a:r>
            <a:r>
              <a:rPr lang="fr-FR" sz="4000" dirty="0" err="1" smtClean="0"/>
              <a:t>language</a:t>
            </a:r>
            <a:r>
              <a:rPr lang="fr-FR" sz="4000" dirty="0" smtClean="0"/>
              <a:t>.</a:t>
            </a:r>
            <a:endParaRPr lang="en-GB" sz="4000" dirty="0" smtClean="0"/>
          </a:p>
          <a:p>
            <a:pPr lvl="0"/>
            <a:r>
              <a:rPr lang="en-GB" sz="4000" dirty="0" smtClean="0"/>
              <a:t>Necessity to prevent voice disorders among teachers.</a:t>
            </a:r>
          </a:p>
          <a:p>
            <a:pPr lvl="0"/>
            <a:r>
              <a:rPr lang="en-GB" sz="4000" dirty="0" smtClean="0"/>
              <a:t>Create specific voice care programs.</a:t>
            </a:r>
            <a:endParaRPr lang="fr-FR" sz="40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AEDF-2F72-4D75-BF5A-56C7535B9848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45061" name="Picture 5" descr="C:\Documents and Settings\MORSOMME\Local Settings\Temporary Internet Files\Content.IE5\L22IV1PG\MP90043940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1463" y="116632"/>
            <a:ext cx="1332945" cy="1435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Our </a:t>
            </a:r>
            <a:r>
              <a:rPr lang="fr-FR" dirty="0" err="1" smtClean="0"/>
              <a:t>Aim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>
            <a:normAutofit fontScale="92500" lnSpcReduction="10000"/>
          </a:bodyPr>
          <a:lstStyle/>
          <a:p>
            <a:r>
              <a:rPr lang="fr-BE" dirty="0" err="1" smtClean="0"/>
              <a:t>Investigate</a:t>
            </a:r>
            <a:r>
              <a:rPr lang="fr-BE" dirty="0" smtClean="0"/>
              <a:t> the impact of </a:t>
            </a:r>
            <a:r>
              <a:rPr lang="fr-BE" dirty="0" err="1" smtClean="0"/>
              <a:t>dysphonic</a:t>
            </a:r>
            <a:r>
              <a:rPr lang="fr-BE" dirty="0" smtClean="0"/>
              <a:t> </a:t>
            </a:r>
            <a:r>
              <a:rPr lang="fr-BE" dirty="0" err="1" smtClean="0"/>
              <a:t>teacher’s</a:t>
            </a:r>
            <a:r>
              <a:rPr lang="fr-BE" dirty="0" smtClean="0"/>
              <a:t> </a:t>
            </a:r>
            <a:r>
              <a:rPr lang="fr-BE" dirty="0" err="1" smtClean="0"/>
              <a:t>voice</a:t>
            </a:r>
            <a:r>
              <a:rPr lang="fr-BE" dirty="0" smtClean="0"/>
              <a:t> on the speech </a:t>
            </a:r>
            <a:r>
              <a:rPr lang="fr-BE" dirty="0" err="1" smtClean="0"/>
              <a:t>processing</a:t>
            </a:r>
            <a:r>
              <a:rPr lang="fr-BE" dirty="0" smtClean="0"/>
              <a:t> of 68 </a:t>
            </a:r>
            <a:r>
              <a:rPr lang="fr-BE" dirty="0" err="1" smtClean="0"/>
              <a:t>children</a:t>
            </a:r>
            <a:endParaRPr lang="fr-BE" dirty="0" smtClean="0"/>
          </a:p>
          <a:p>
            <a:r>
              <a:rPr lang="fr-FR" dirty="0" smtClean="0"/>
              <a:t>2 </a:t>
            </a:r>
            <a:r>
              <a:rPr lang="fr-FR" dirty="0" err="1" smtClean="0"/>
              <a:t>studies</a:t>
            </a:r>
            <a:endParaRPr lang="fr-FR" dirty="0" smtClean="0"/>
          </a:p>
          <a:p>
            <a:pPr lvl="1"/>
            <a:r>
              <a:rPr lang="fr-FR" dirty="0" smtClean="0"/>
              <a:t>Morton &amp; Watson, 2001</a:t>
            </a:r>
            <a:r>
              <a:rPr lang="fr-FR" baseline="30000" dirty="0" smtClean="0"/>
              <a:t>1</a:t>
            </a:r>
          </a:p>
          <a:p>
            <a:pPr lvl="1"/>
            <a:r>
              <a:rPr lang="fr-FR" dirty="0" err="1" smtClean="0"/>
              <a:t>Rogerson</a:t>
            </a:r>
            <a:r>
              <a:rPr lang="fr-FR" dirty="0" smtClean="0"/>
              <a:t> &amp; </a:t>
            </a:r>
            <a:r>
              <a:rPr lang="fr-FR" dirty="0" err="1" smtClean="0"/>
              <a:t>Dodd</a:t>
            </a:r>
            <a:r>
              <a:rPr lang="fr-FR" dirty="0" smtClean="0"/>
              <a:t>, 2005²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AEDF-2F72-4D75-BF5A-56C7535B9848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55576" y="4584030"/>
            <a:ext cx="784887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With dysphonic voice, performance is impaired in comprehension of spoken words.</a:t>
            </a:r>
            <a:endParaRPr lang="en-US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611560" y="5838363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/>
              <a:t>Morton, V. &amp; Watson, D. R. (2001). The impact of impaired vocal quality on children's ability to process spoken language.</a:t>
            </a:r>
            <a:br>
              <a:rPr lang="en-US" sz="1200" dirty="0" smtClean="0"/>
            </a:br>
            <a:r>
              <a:rPr lang="en-US" sz="1200" dirty="0" smtClean="0"/>
              <a:t>   </a:t>
            </a:r>
            <a:r>
              <a:rPr lang="en-US" sz="1200" i="1" dirty="0" err="1" smtClean="0"/>
              <a:t>Logopedics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Phoniatrics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Vocology</a:t>
            </a:r>
            <a:r>
              <a:rPr lang="en-US" sz="1200" i="1" dirty="0" smtClean="0"/>
              <a:t>, 26(1), 17 – 25.</a:t>
            </a:r>
          </a:p>
          <a:p>
            <a:pPr marL="342900" indent="-342900"/>
            <a:r>
              <a:rPr lang="en-US" sz="1200" dirty="0" smtClean="0"/>
              <a:t>2.   </a:t>
            </a:r>
            <a:r>
              <a:rPr lang="en-US" sz="1200" dirty="0" err="1" smtClean="0"/>
              <a:t>Rogerson</a:t>
            </a:r>
            <a:r>
              <a:rPr lang="en-US" sz="1200" dirty="0" smtClean="0"/>
              <a:t> J, &amp; Dodd B. (2005). Is there an effect of dysphonic teachers' voices on children's processing of spoken language Journal of voice, 19(1), 47-60. </a:t>
            </a:r>
            <a:endParaRPr lang="fr-FR" sz="1200" dirty="0" smtClean="0"/>
          </a:p>
        </p:txBody>
      </p:sp>
      <p:sp>
        <p:nvSpPr>
          <p:cNvPr id="8" name="Flèche vers le bas 7"/>
          <p:cNvSpPr/>
          <p:nvPr/>
        </p:nvSpPr>
        <p:spPr>
          <a:xfrm>
            <a:off x="4211960" y="4005064"/>
            <a:ext cx="64807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FR" dirty="0" err="1" smtClean="0"/>
              <a:t>Method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92500"/>
          </a:bodyPr>
          <a:lstStyle/>
          <a:p>
            <a:r>
              <a:rPr lang="fr-FR" u="sng" dirty="0" smtClean="0">
                <a:solidFill>
                  <a:srgbClr val="FF0000"/>
                </a:solidFill>
              </a:rPr>
              <a:t>SUBJECTS</a:t>
            </a:r>
            <a:r>
              <a:rPr lang="fr-FR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fr-FR" dirty="0" smtClean="0"/>
              <a:t>68 </a:t>
            </a:r>
            <a:r>
              <a:rPr lang="fr-FR" dirty="0" err="1" smtClean="0"/>
              <a:t>students</a:t>
            </a:r>
            <a:r>
              <a:rPr lang="fr-FR" dirty="0" smtClean="0"/>
              <a:t> (34       - 34      )</a:t>
            </a:r>
          </a:p>
          <a:p>
            <a:pPr lvl="1"/>
            <a:r>
              <a:rPr lang="fr-FR" dirty="0" smtClean="0"/>
              <a:t>2 classes (A/B)</a:t>
            </a:r>
          </a:p>
          <a:p>
            <a:pPr lvl="1"/>
            <a:r>
              <a:rPr lang="fr-FR" dirty="0" err="1" smtClean="0"/>
              <a:t>Mean</a:t>
            </a:r>
            <a:r>
              <a:rPr lang="fr-FR" dirty="0" smtClean="0"/>
              <a:t> Age : 8Y;5M (SD: 8M)</a:t>
            </a:r>
          </a:p>
          <a:p>
            <a:r>
              <a:rPr lang="fr-FR" u="sng" dirty="0" smtClean="0">
                <a:solidFill>
                  <a:srgbClr val="FF0000"/>
                </a:solidFill>
              </a:rPr>
              <a:t>TASKS</a:t>
            </a:r>
            <a:r>
              <a:rPr lang="fr-FR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fr-FR" dirty="0" err="1" smtClean="0"/>
              <a:t>Individual</a:t>
            </a:r>
            <a:r>
              <a:rPr lang="fr-FR" dirty="0" smtClean="0"/>
              <a:t> </a:t>
            </a:r>
            <a:r>
              <a:rPr lang="fr-FR" dirty="0" err="1" smtClean="0"/>
              <a:t>subtests</a:t>
            </a:r>
            <a:r>
              <a:rPr lang="fr-FR" dirty="0" smtClean="0"/>
              <a:t>:</a:t>
            </a:r>
          </a:p>
          <a:p>
            <a:pPr lvl="2"/>
            <a:r>
              <a:rPr lang="fr-FR" dirty="0" err="1" smtClean="0"/>
              <a:t>Auditory</a:t>
            </a:r>
            <a:r>
              <a:rPr lang="fr-FR" dirty="0" smtClean="0"/>
              <a:t> </a:t>
            </a:r>
            <a:r>
              <a:rPr lang="fr-FR" dirty="0" err="1" smtClean="0"/>
              <a:t>Selective</a:t>
            </a:r>
            <a:r>
              <a:rPr lang="fr-FR" dirty="0" smtClean="0"/>
              <a:t> Attention </a:t>
            </a:r>
            <a:r>
              <a:rPr lang="fr-FR" dirty="0" err="1" smtClean="0"/>
              <a:t>Skills</a:t>
            </a:r>
            <a:r>
              <a:rPr lang="fr-FR" dirty="0" smtClean="0"/>
              <a:t> (NEPSY)</a:t>
            </a:r>
          </a:p>
          <a:p>
            <a:pPr lvl="2"/>
            <a:r>
              <a:rPr lang="fr-FR" dirty="0" err="1" smtClean="0"/>
              <a:t>Receptive</a:t>
            </a:r>
            <a:r>
              <a:rPr lang="fr-FR" dirty="0" smtClean="0"/>
              <a:t> Lexical </a:t>
            </a:r>
            <a:r>
              <a:rPr lang="fr-FR" dirty="0" err="1" smtClean="0"/>
              <a:t>Skills</a:t>
            </a:r>
            <a:r>
              <a:rPr lang="fr-FR" dirty="0" smtClean="0"/>
              <a:t> (ELO)</a:t>
            </a:r>
          </a:p>
          <a:p>
            <a:pPr lvl="2"/>
            <a:r>
              <a:rPr lang="fr-FR" dirty="0" err="1" smtClean="0"/>
              <a:t>Comprehensive</a:t>
            </a:r>
            <a:r>
              <a:rPr lang="fr-FR" dirty="0" smtClean="0"/>
              <a:t> </a:t>
            </a:r>
            <a:r>
              <a:rPr lang="fr-FR" dirty="0" err="1" smtClean="0"/>
              <a:t>Skills</a:t>
            </a:r>
            <a:r>
              <a:rPr lang="fr-FR" dirty="0" smtClean="0"/>
              <a:t> (ELO)</a:t>
            </a:r>
          </a:p>
          <a:p>
            <a:pPr lvl="1"/>
            <a:r>
              <a:rPr lang="fr-FR" dirty="0" err="1" smtClean="0"/>
              <a:t>Task</a:t>
            </a:r>
            <a:r>
              <a:rPr lang="fr-FR" dirty="0" smtClean="0"/>
              <a:t> 1: MCQ on a short story</a:t>
            </a:r>
          </a:p>
          <a:p>
            <a:pPr lvl="1"/>
            <a:r>
              <a:rPr lang="fr-FR" dirty="0" err="1" smtClean="0"/>
              <a:t>Task</a:t>
            </a:r>
            <a:r>
              <a:rPr lang="fr-FR" dirty="0" smtClean="0"/>
              <a:t> 2: Minimal Pair Discrimination (</a:t>
            </a:r>
            <a:r>
              <a:rPr lang="fr-FR" dirty="0" err="1" smtClean="0"/>
              <a:t>same</a:t>
            </a:r>
            <a:r>
              <a:rPr lang="fr-FR" dirty="0" smtClean="0"/>
              <a:t>/</a:t>
            </a:r>
            <a:r>
              <a:rPr lang="fr-FR" dirty="0" err="1" smtClean="0"/>
              <a:t>different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AEDF-2F72-4D75-BF5A-56C7535B9848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027" name="Picture 3" descr="C:\Documents and Settings\MORSOMME\Local Settings\Temporary Internet Files\Content.IE5\J1A0L9W0\MC90044065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44824"/>
            <a:ext cx="360040" cy="36254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029" name="Picture 5" descr="C:\Documents and Settings\MORSOMME\Local Settings\Temporary Internet Files\Content.IE5\BU8Z4VMZ\MC90044064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844824"/>
            <a:ext cx="353896" cy="3600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>
            <a:off x="4427984" y="2636912"/>
            <a:ext cx="4392488" cy="40324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Pour">
              <a:avLst/>
            </a:prstTxWarp>
            <a:spAutoFit/>
          </a:bodyPr>
          <a:lstStyle/>
          <a:p>
            <a:pPr algn="ctr"/>
            <a:r>
              <a:rPr lang="fr-BE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Voice</a:t>
            </a:r>
            <a:r>
              <a:rPr lang="fr-BE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fr-BE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dysphonic</a:t>
            </a:r>
            <a:endParaRPr lang="fr-F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0800000">
            <a:off x="323528" y="332656"/>
            <a:ext cx="4608512" cy="41764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Pour">
              <a:avLst/>
            </a:prstTxWarp>
            <a:spAutoFit/>
          </a:bodyPr>
          <a:lstStyle/>
          <a:p>
            <a:pPr algn="ctr"/>
            <a:r>
              <a:rPr lang="fr-BE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Voice</a:t>
            </a:r>
            <a:r>
              <a:rPr lang="fr-BE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fr-BE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</a:t>
            </a:r>
            <a:r>
              <a:rPr lang="fr-BE" sz="5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on</a:t>
            </a:r>
            <a:r>
              <a:rPr lang="fr-BE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fr-BE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dysphonic</a:t>
            </a:r>
            <a:r>
              <a:rPr lang="fr-BE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fr-F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A628-BF06-436D-8EAC-194F732038CE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4" name="Morsomme_DVNLA15-8ans(04-01-10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195736" y="1916832"/>
            <a:ext cx="1008112" cy="1008112"/>
          </a:xfrm>
          <a:prstGeom prst="rect">
            <a:avLst/>
          </a:prstGeom>
        </p:spPr>
      </p:pic>
      <p:pic>
        <p:nvPicPr>
          <p:cNvPr id="5" name="Morsomme_DVRA15-8ans(04-01-10)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6228184" y="4149080"/>
            <a:ext cx="1008112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2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>
            <a:off x="4427984" y="2636912"/>
            <a:ext cx="4392488" cy="40324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Pour">
              <a:avLst/>
            </a:prstTxWarp>
            <a:spAutoFit/>
          </a:bodyPr>
          <a:lstStyle/>
          <a:p>
            <a:pPr algn="ctr"/>
            <a:r>
              <a:rPr lang="fr-BE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Voice</a:t>
            </a:r>
            <a:r>
              <a:rPr lang="fr-BE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fr-BE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dysphonic</a:t>
            </a:r>
            <a:endParaRPr lang="fr-F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0800000">
            <a:off x="323528" y="332656"/>
            <a:ext cx="4608512" cy="41764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Pour">
              <a:avLst/>
            </a:prstTxWarp>
            <a:spAutoFit/>
          </a:bodyPr>
          <a:lstStyle/>
          <a:p>
            <a:pPr algn="ctr"/>
            <a:r>
              <a:rPr lang="fr-BE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Voice</a:t>
            </a:r>
            <a:r>
              <a:rPr lang="fr-BE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fr-BE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</a:t>
            </a:r>
            <a:r>
              <a:rPr lang="fr-BE" sz="5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on</a:t>
            </a:r>
            <a:r>
              <a:rPr lang="fr-BE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fr-BE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dysphonic</a:t>
            </a:r>
            <a:r>
              <a:rPr lang="fr-BE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fr-F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A628-BF06-436D-8EAC-194F732038CE}" type="slidenum">
              <a:rPr lang="fr-BE" smtClean="0"/>
              <a:pPr/>
              <a:t>5</a:t>
            </a:fld>
            <a:endParaRPr lang="fr-BE"/>
          </a:p>
        </p:txBody>
      </p:sp>
      <p:pic>
        <p:nvPicPr>
          <p:cNvPr id="4" name="Morsomme_DVNLA15-8ans(04-01-10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195736" y="1916832"/>
            <a:ext cx="1008112" cy="1008112"/>
          </a:xfrm>
          <a:prstGeom prst="rect">
            <a:avLst/>
          </a:prstGeom>
        </p:spPr>
      </p:pic>
      <p:pic>
        <p:nvPicPr>
          <p:cNvPr id="5" name="Morsomme_DVRA15-8ans(04-01-10)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6228184" y="4149080"/>
            <a:ext cx="1008112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2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A628-BF06-436D-8EAC-194F732038CE}" type="slidenum">
              <a:rPr lang="fr-BE" smtClean="0"/>
              <a:pPr/>
              <a:t>6</a:t>
            </a:fld>
            <a:endParaRPr lang="fr-BE"/>
          </a:p>
        </p:txBody>
      </p:sp>
      <p:pic>
        <p:nvPicPr>
          <p:cNvPr id="4" name="Image 3" descr="Mots_Dysph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76672"/>
            <a:ext cx="4095239" cy="2666667"/>
          </a:xfrm>
          <a:prstGeom prst="rect">
            <a:avLst/>
          </a:prstGeom>
        </p:spPr>
      </p:pic>
      <p:pic>
        <p:nvPicPr>
          <p:cNvPr id="5" name="Mots_Dyspho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292080" y="1052736"/>
            <a:ext cx="1080120" cy="108012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788024" y="23488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Tout – Doux / Trois - Droit</a:t>
            </a:r>
            <a:endParaRPr lang="fr-FR" dirty="0"/>
          </a:p>
        </p:txBody>
      </p:sp>
      <p:pic>
        <p:nvPicPr>
          <p:cNvPr id="7" name="Image 6" descr="Mots_N.png"/>
          <p:cNvPicPr>
            <a:picLocks noChangeAspect="1"/>
          </p:cNvPicPr>
          <p:nvPr/>
        </p:nvPicPr>
        <p:blipFill>
          <a:blip r:embed="rId7" cstate="print"/>
          <a:srcRect b="8005"/>
          <a:stretch>
            <a:fillRect/>
          </a:stretch>
        </p:blipFill>
        <p:spPr>
          <a:xfrm>
            <a:off x="395536" y="3284984"/>
            <a:ext cx="4104456" cy="2664296"/>
          </a:xfrm>
          <a:prstGeom prst="rect">
            <a:avLst/>
          </a:prstGeom>
        </p:spPr>
      </p:pic>
      <p:pic>
        <p:nvPicPr>
          <p:cNvPr id="8" name="Mots_NL.wav">
            <a:hlinkClick r:id="" action="ppaction://media"/>
          </p:cNvPr>
          <p:cNvPicPr>
            <a:picLocks noRot="1" noChangeAspect="1"/>
          </p:cNvPicPr>
          <p:nvPr>
            <a:wavAudioFile r:embed="rId2" name="Mots_NL.wav"/>
          </p:nvPr>
        </p:nvPicPr>
        <p:blipFill>
          <a:blip r:embed="rId8" cstate="print"/>
          <a:stretch>
            <a:fillRect/>
          </a:stretch>
        </p:blipFill>
        <p:spPr>
          <a:xfrm>
            <a:off x="5292080" y="3573016"/>
            <a:ext cx="1080120" cy="108012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004048" y="530120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Coup – Goût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icones 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510509"/>
            <a:ext cx="45561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icones 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437112"/>
            <a:ext cx="45561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icones 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581128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icones 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509120"/>
            <a:ext cx="86303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Procedure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AEDF-2F72-4D75-BF5A-56C7535B9848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2050" name="Picture 2" descr="C:\Documents and Settings\MORSOMME\Local Settings\Temporary Internet Files\Content.IE5\MOFHL7Y2\MC90036064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700808"/>
            <a:ext cx="1558138" cy="1360627"/>
          </a:xfrm>
          <a:prstGeom prst="rect">
            <a:avLst/>
          </a:prstGeom>
          <a:noFill/>
        </p:spPr>
      </p:pic>
      <p:sp>
        <p:nvSpPr>
          <p:cNvPr id="6" name="Flèche vers le bas 5"/>
          <p:cNvSpPr/>
          <p:nvPr/>
        </p:nvSpPr>
        <p:spPr>
          <a:xfrm rot="2591793">
            <a:off x="3966945" y="3066361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 rot="19328137">
            <a:off x="4485270" y="3100998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971600" y="3779748"/>
            <a:ext cx="3312368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Dysphonic</a:t>
            </a:r>
            <a:r>
              <a:rPr lang="fr-FR" b="1" dirty="0" smtClean="0">
                <a:solidFill>
                  <a:srgbClr val="FF0000"/>
                </a:solidFill>
              </a:rPr>
              <a:t> Voice </a:t>
            </a:r>
            <a:r>
              <a:rPr lang="fr-FR" dirty="0" smtClean="0"/>
              <a:t>– Normal Voice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572000" y="3789040"/>
            <a:ext cx="3312368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Normal Voice  –  </a:t>
            </a:r>
            <a:r>
              <a:rPr lang="fr-FR" b="1" dirty="0" err="1" smtClean="0">
                <a:solidFill>
                  <a:srgbClr val="FF0000"/>
                </a:solidFill>
              </a:rPr>
              <a:t>Dysphonic</a:t>
            </a:r>
            <a:r>
              <a:rPr lang="fr-FR" b="1" dirty="0" smtClean="0">
                <a:solidFill>
                  <a:srgbClr val="FF0000"/>
                </a:solidFill>
              </a:rPr>
              <a:t> Voice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1" name="Picture 14" descr="icones 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4581128"/>
            <a:ext cx="7651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icones 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581128"/>
            <a:ext cx="7651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icones G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4869160"/>
            <a:ext cx="5603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 descr="icones G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4869160"/>
            <a:ext cx="5603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835696" y="5013176"/>
            <a:ext cx="504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04248" y="501317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/>
                <a:solidFill>
                  <a:schemeClr val="accent3"/>
                </a:solidFill>
                <a:effectLst/>
              </a:rPr>
              <a:t>B</a:t>
            </a:r>
            <a:endParaRPr lang="fr-F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843808" y="5301208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dirty="0" err="1" smtClean="0"/>
              <a:t>Comprehension</a:t>
            </a:r>
            <a:r>
              <a:rPr lang="fr-FR" dirty="0" smtClean="0"/>
              <a:t> </a:t>
            </a:r>
            <a:r>
              <a:rPr lang="fr-FR" dirty="0" err="1" smtClean="0"/>
              <a:t>Task</a:t>
            </a:r>
            <a:endParaRPr lang="fr-FR" dirty="0" smtClean="0"/>
          </a:p>
          <a:p>
            <a:pPr marL="342900" indent="-342900">
              <a:buAutoNum type="arabicPeriod"/>
            </a:pPr>
            <a:r>
              <a:rPr lang="fr-FR" dirty="0" smtClean="0"/>
              <a:t>Discrimination </a:t>
            </a:r>
            <a:r>
              <a:rPr lang="fr-FR" dirty="0" err="1" smtClean="0"/>
              <a:t>Task</a:t>
            </a:r>
            <a:endParaRPr lang="fr-FR" dirty="0" smtClean="0"/>
          </a:p>
          <a:p>
            <a:pPr marL="342900" indent="-342900">
              <a:buAutoNum type="arabicPeriod"/>
            </a:pPr>
            <a:r>
              <a:rPr lang="fr-FR" dirty="0" smtClean="0"/>
              <a:t>Question about </a:t>
            </a:r>
            <a:r>
              <a:rPr lang="fr-FR" dirty="0" err="1" smtClean="0"/>
              <a:t>voice</a:t>
            </a:r>
            <a:r>
              <a:rPr lang="fr-FR" dirty="0" smtClean="0"/>
              <a:t> </a:t>
            </a:r>
            <a:r>
              <a:rPr lang="fr-FR" dirty="0" err="1" smtClean="0"/>
              <a:t>quality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23" name="Picture 6" descr="qc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6281936"/>
            <a:ext cx="445490" cy="45943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4" name="Picture 2" descr="C:\Documents and Settings\MORSOMME\Local Settings\Temporary Internet Files\Content.IE5\MOFHL7Y2\MC900360640[1].wmf"/>
          <p:cNvPicPr>
            <a:picLocks noChangeAspect="1" noChangeArrowheads="1"/>
          </p:cNvPicPr>
          <p:nvPr/>
        </p:nvPicPr>
        <p:blipFill>
          <a:blip r:embed="rId5" cstate="print"/>
          <a:srcRect r="53786"/>
          <a:stretch>
            <a:fillRect/>
          </a:stretch>
        </p:blipFill>
        <p:spPr bwMode="auto">
          <a:xfrm rot="20812246">
            <a:off x="396641" y="2268864"/>
            <a:ext cx="720080" cy="1360627"/>
          </a:xfrm>
          <a:prstGeom prst="rect">
            <a:avLst/>
          </a:prstGeom>
          <a:noFill/>
        </p:spPr>
      </p:pic>
      <p:pic>
        <p:nvPicPr>
          <p:cNvPr id="25" name="Picture 2" descr="C:\Documents and Settings\MORSOMME\Local Settings\Temporary Internet Files\Content.IE5\MOFHL7Y2\MC900360640[1].wmf"/>
          <p:cNvPicPr>
            <a:picLocks noChangeAspect="1" noChangeArrowheads="1"/>
          </p:cNvPicPr>
          <p:nvPr/>
        </p:nvPicPr>
        <p:blipFill>
          <a:blip r:embed="rId5" cstate="print"/>
          <a:srcRect l="50836"/>
          <a:stretch>
            <a:fillRect/>
          </a:stretch>
        </p:blipFill>
        <p:spPr bwMode="auto">
          <a:xfrm rot="525581">
            <a:off x="7955284" y="2183252"/>
            <a:ext cx="766050" cy="1360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fr-FR" dirty="0" err="1" smtClean="0"/>
              <a:t>Means</a:t>
            </a:r>
            <a:r>
              <a:rPr lang="fr-FR" dirty="0" smtClean="0"/>
              <a:t> </a:t>
            </a:r>
            <a:r>
              <a:rPr lang="fr-FR" dirty="0" err="1" smtClean="0"/>
              <a:t>Comparisons</a:t>
            </a:r>
            <a:r>
              <a:rPr lang="fr-FR" dirty="0" smtClean="0"/>
              <a:t> (</a:t>
            </a:r>
            <a:r>
              <a:rPr lang="fr-FR" dirty="0" err="1" smtClean="0"/>
              <a:t>Wilcoxon</a:t>
            </a:r>
            <a:r>
              <a:rPr lang="fr-FR" dirty="0" smtClean="0"/>
              <a:t>)</a:t>
            </a:r>
            <a:br>
              <a:rPr lang="fr-FR" dirty="0" smtClean="0"/>
            </a:br>
            <a:r>
              <a:rPr lang="fr-FR" dirty="0" err="1" smtClean="0"/>
              <a:t>Dysphonic</a:t>
            </a:r>
            <a:r>
              <a:rPr lang="fr-FR" dirty="0" smtClean="0"/>
              <a:t> Voice &lt; Control Voice (p&lt;0.05)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AEDF-2F72-4D75-BF5A-56C7535B9848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299695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932040" y="314096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1115617" y="3268452"/>
          <a:ext cx="3384376" cy="2658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5436096" y="342900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19" name="Object 12"/>
          <p:cNvGraphicFramePr>
            <a:graphicFrameLocks noChangeAspect="1"/>
          </p:cNvGraphicFramePr>
          <p:nvPr/>
        </p:nvGraphicFramePr>
        <p:xfrm>
          <a:off x="4860032" y="3284984"/>
          <a:ext cx="3373377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ZoneTexte 20"/>
          <p:cNvSpPr txBox="1"/>
          <p:nvPr/>
        </p:nvSpPr>
        <p:spPr>
          <a:xfrm rot="16200000">
            <a:off x="-614226" y="4265129"/>
            <a:ext cx="3142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Comprehension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Scores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ZoneTexte 21"/>
          <p:cNvSpPr txBox="1"/>
          <p:nvPr/>
        </p:nvSpPr>
        <p:spPr>
          <a:xfrm rot="16200000">
            <a:off x="3218657" y="4350295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Discrimination Scores</a:t>
            </a:r>
            <a:endParaRPr lang="fr-FR" sz="2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1115616" y="5877272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Normal Voice    </a:t>
            </a:r>
            <a:r>
              <a:rPr lang="fr-FR" sz="2000" b="1" dirty="0" err="1" smtClean="0">
                <a:solidFill>
                  <a:srgbClr val="FF0000"/>
                </a:solidFill>
              </a:rPr>
              <a:t>Dysphonic</a:t>
            </a:r>
            <a:r>
              <a:rPr lang="fr-FR" sz="2000" dirty="0" smtClean="0"/>
              <a:t> Voice</a:t>
            </a:r>
            <a:endParaRPr lang="fr-FR" sz="2000" dirty="0"/>
          </a:p>
        </p:txBody>
      </p:sp>
      <p:sp>
        <p:nvSpPr>
          <p:cNvPr id="24" name="ZoneTexte 23"/>
          <p:cNvSpPr txBox="1"/>
          <p:nvPr/>
        </p:nvSpPr>
        <p:spPr>
          <a:xfrm>
            <a:off x="4788024" y="587727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Normal Voice      </a:t>
            </a:r>
            <a:r>
              <a:rPr lang="fr-FR" sz="2000" b="1" dirty="0" err="1" smtClean="0">
                <a:solidFill>
                  <a:srgbClr val="FF0000"/>
                </a:solidFill>
              </a:rPr>
              <a:t>Dysphonic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/>
              <a:t>Voice</a:t>
            </a:r>
            <a:endParaRPr lang="fr-FR" sz="2000" dirty="0"/>
          </a:p>
        </p:txBody>
      </p:sp>
      <p:sp>
        <p:nvSpPr>
          <p:cNvPr id="20" name="Rectangle 19"/>
          <p:cNvSpPr/>
          <p:nvPr/>
        </p:nvSpPr>
        <p:spPr>
          <a:xfrm>
            <a:off x="3347864" y="4437112"/>
            <a:ext cx="50405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7020272" y="4581128"/>
            <a:ext cx="50405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36625"/>
          </a:xfrm>
        </p:spPr>
        <p:txBody>
          <a:bodyPr>
            <a:normAutofit/>
          </a:bodyPr>
          <a:lstStyle/>
          <a:p>
            <a:pPr eaLnBrk="1" hangingPunct="1"/>
            <a:r>
              <a:rPr lang="fr-FR" sz="4800" dirty="0" err="1" smtClean="0"/>
              <a:t>Results</a:t>
            </a:r>
            <a:r>
              <a:rPr lang="fr-FR" sz="4800" dirty="0" smtClean="0"/>
              <a:t> </a:t>
            </a:r>
            <a:r>
              <a:rPr lang="fr-FR" sz="2000" dirty="0" smtClean="0"/>
              <a:t>[ANOVA </a:t>
            </a:r>
            <a:r>
              <a:rPr lang="fr-FR" sz="2000" dirty="0" err="1" smtClean="0"/>
              <a:t>repeated</a:t>
            </a:r>
            <a:r>
              <a:rPr lang="fr-FR" sz="2000" dirty="0" smtClean="0"/>
              <a:t> mesures] </a:t>
            </a:r>
            <a:endParaRPr lang="fr-FR" sz="4800" dirty="0" smtClean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BE"/>
          </a:p>
        </p:txBody>
      </p:sp>
      <p:graphicFrame>
        <p:nvGraphicFramePr>
          <p:cNvPr id="14340" name="Object 4"/>
          <p:cNvGraphicFramePr>
            <a:graphicFrameLocks/>
          </p:cNvGraphicFramePr>
          <p:nvPr/>
        </p:nvGraphicFramePr>
        <p:xfrm>
          <a:off x="1835696" y="3290962"/>
          <a:ext cx="5688632" cy="3018358"/>
        </p:xfrm>
        <a:graphic>
          <a:graphicData uri="http://schemas.openxmlformats.org/presentationml/2006/ole">
            <p:oleObj spid="_x0000_s3074" name="Graph" r:id="rId4" imgW="4820400" imgH="3599640" progId="">
              <p:embed/>
            </p:oleObj>
          </a:graphicData>
        </a:graphic>
      </p:graphicFrame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AEDF-2F72-4D75-BF5A-56C7535B9848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39552" y="1412776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dirty="0" smtClean="0"/>
              <a:t> </a:t>
            </a:r>
            <a:r>
              <a:rPr lang="fr-FR" sz="2800" dirty="0" err="1" smtClean="0"/>
              <a:t>Comparison</a:t>
            </a:r>
            <a:r>
              <a:rPr lang="fr-FR" sz="2800" dirty="0" smtClean="0"/>
              <a:t> of </a:t>
            </a:r>
            <a:r>
              <a:rPr lang="fr-FR" sz="2800" dirty="0" err="1" smtClean="0"/>
              <a:t>voice</a:t>
            </a:r>
            <a:r>
              <a:rPr lang="fr-FR" sz="2800" dirty="0" smtClean="0"/>
              <a:t> </a:t>
            </a:r>
            <a:r>
              <a:rPr lang="fr-FR" sz="2800" dirty="0" err="1" smtClean="0"/>
              <a:t>effect</a:t>
            </a:r>
            <a:r>
              <a:rPr lang="fr-FR" sz="2800" dirty="0" smtClean="0"/>
              <a:t> on the 2 </a:t>
            </a:r>
            <a:r>
              <a:rPr lang="fr-FR" sz="2800" dirty="0" err="1" smtClean="0"/>
              <a:t>tasks</a:t>
            </a:r>
            <a:endParaRPr lang="fr-FR" sz="2800" dirty="0" smtClean="0"/>
          </a:p>
          <a:p>
            <a:pPr lvl="1">
              <a:buFont typeface="Calibri" pitchFamily="34" charset="0"/>
              <a:buChar char="–"/>
            </a:pPr>
            <a:r>
              <a:rPr lang="fr-FR" sz="2800" dirty="0" smtClean="0"/>
              <a:t> Interaction (p&lt;0,05)</a:t>
            </a:r>
          </a:p>
          <a:p>
            <a:pPr lvl="1">
              <a:buFont typeface="Calibri" pitchFamily="34" charset="0"/>
              <a:buChar char="–"/>
            </a:pPr>
            <a:r>
              <a:rPr lang="fr-FR" sz="2800" dirty="0" smtClean="0"/>
              <a:t> Voice </a:t>
            </a:r>
            <a:r>
              <a:rPr lang="fr-FR" sz="2800" dirty="0" err="1" smtClean="0"/>
              <a:t>Effect</a:t>
            </a:r>
            <a:r>
              <a:rPr lang="fr-FR" sz="2800" dirty="0" smtClean="0"/>
              <a:t>: discrimination &gt; </a:t>
            </a:r>
            <a:r>
              <a:rPr lang="fr-FR" sz="2800" dirty="0" err="1" smtClean="0"/>
              <a:t>Comprehension</a:t>
            </a:r>
            <a:endParaRPr lang="fr-FR" sz="2800" dirty="0"/>
          </a:p>
        </p:txBody>
      </p:sp>
      <p:sp>
        <p:nvSpPr>
          <p:cNvPr id="8" name="Arc 7"/>
          <p:cNvSpPr/>
          <p:nvPr/>
        </p:nvSpPr>
        <p:spPr>
          <a:xfrm>
            <a:off x="4499992" y="4797152"/>
            <a:ext cx="648072" cy="1080120"/>
          </a:xfrm>
          <a:prstGeom prst="arc">
            <a:avLst>
              <a:gd name="adj1" fmla="val 179058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Arc 20"/>
          <p:cNvSpPr/>
          <p:nvPr/>
        </p:nvSpPr>
        <p:spPr>
          <a:xfrm rot="2189179">
            <a:off x="3293579" y="3972603"/>
            <a:ext cx="696683" cy="975303"/>
          </a:xfrm>
          <a:prstGeom prst="arc">
            <a:avLst>
              <a:gd name="adj1" fmla="val 11202889"/>
              <a:gd name="adj2" fmla="val 1056732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</p:bldLst>
  </p:timing>
</p:sld>
</file>

<file path=ppt/theme/theme1.xml><?xml version="1.0" encoding="utf-8"?>
<a:theme xmlns:a="http://schemas.openxmlformats.org/drawingml/2006/main" name="Ducobu1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427</Words>
  <Application>Microsoft Office PowerPoint</Application>
  <PresentationFormat>Affichage à l'écran (4:3)</PresentationFormat>
  <Paragraphs>124</Paragraphs>
  <Slides>14</Slides>
  <Notes>14</Notes>
  <HiddenSlides>0</HiddenSlides>
  <MMClips>6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Ducobu1</vt:lpstr>
      <vt:lpstr>Conception personnalisée</vt:lpstr>
      <vt:lpstr>Graph</vt:lpstr>
      <vt:lpstr>Impact of Teacher’s Dysphonia on Children’s Language Processing Skills.</vt:lpstr>
      <vt:lpstr>Our Aim</vt:lpstr>
      <vt:lpstr>Method</vt:lpstr>
      <vt:lpstr>Diapositive 4</vt:lpstr>
      <vt:lpstr>Diapositive 5</vt:lpstr>
      <vt:lpstr>Diapositive 6</vt:lpstr>
      <vt:lpstr>Procedure</vt:lpstr>
      <vt:lpstr>Results</vt:lpstr>
      <vt:lpstr>Results [ANOVA repeated mesures] </vt:lpstr>
      <vt:lpstr>Results</vt:lpstr>
      <vt:lpstr>Judgment about the dysphonic voice</vt:lpstr>
      <vt:lpstr>Discussion</vt:lpstr>
      <vt:lpstr>Discussion</vt:lpstr>
      <vt:lpstr>Conclusion </vt:lpstr>
    </vt:vector>
  </TitlesOfParts>
  <Company>ULg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Morsomme Dominique</dc:creator>
  <cp:lastModifiedBy>Dominique Morsomme</cp:lastModifiedBy>
  <cp:revision>59</cp:revision>
  <dcterms:created xsi:type="dcterms:W3CDTF">2011-08-05T12:08:07Z</dcterms:created>
  <dcterms:modified xsi:type="dcterms:W3CDTF">2011-08-28T12:52:47Z</dcterms:modified>
</cp:coreProperties>
</file>