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56" r:id="rId2"/>
    <p:sldId id="259" r:id="rId3"/>
    <p:sldId id="264" r:id="rId4"/>
    <p:sldId id="407" r:id="rId5"/>
    <p:sldId id="257" r:id="rId6"/>
    <p:sldId id="420" r:id="rId7"/>
    <p:sldId id="408" r:id="rId8"/>
    <p:sldId id="262" r:id="rId9"/>
    <p:sldId id="274" r:id="rId10"/>
    <p:sldId id="278" r:id="rId11"/>
    <p:sldId id="282" r:id="rId12"/>
    <p:sldId id="286" r:id="rId13"/>
    <p:sldId id="287" r:id="rId14"/>
    <p:sldId id="409" r:id="rId15"/>
    <p:sldId id="291" r:id="rId16"/>
    <p:sldId id="292" r:id="rId17"/>
    <p:sldId id="293" r:id="rId18"/>
    <p:sldId id="395" r:id="rId19"/>
    <p:sldId id="297" r:id="rId20"/>
    <p:sldId id="298" r:id="rId21"/>
    <p:sldId id="396" r:id="rId22"/>
    <p:sldId id="299" r:id="rId23"/>
    <p:sldId id="387" r:id="rId24"/>
    <p:sldId id="421" r:id="rId25"/>
    <p:sldId id="304" r:id="rId26"/>
    <p:sldId id="316" r:id="rId27"/>
    <p:sldId id="317" r:id="rId28"/>
    <p:sldId id="414" r:id="rId29"/>
    <p:sldId id="399" r:id="rId30"/>
    <p:sldId id="327" r:id="rId31"/>
    <p:sldId id="401" r:id="rId32"/>
    <p:sldId id="417" r:id="rId33"/>
    <p:sldId id="422" r:id="rId34"/>
    <p:sldId id="410" r:id="rId35"/>
    <p:sldId id="334" r:id="rId36"/>
    <p:sldId id="336" r:id="rId37"/>
    <p:sldId id="338" r:id="rId38"/>
    <p:sldId id="342" r:id="rId39"/>
    <p:sldId id="343" r:id="rId40"/>
    <p:sldId id="344" r:id="rId41"/>
    <p:sldId id="345" r:id="rId42"/>
    <p:sldId id="415" r:id="rId43"/>
    <p:sldId id="416" r:id="rId44"/>
    <p:sldId id="350" r:id="rId45"/>
    <p:sldId id="351" r:id="rId46"/>
    <p:sldId id="352" r:id="rId47"/>
    <p:sldId id="353" r:id="rId48"/>
    <p:sldId id="354" r:id="rId49"/>
    <p:sldId id="355" r:id="rId50"/>
    <p:sldId id="356" r:id="rId51"/>
    <p:sldId id="358" r:id="rId52"/>
    <p:sldId id="359" r:id="rId53"/>
    <p:sldId id="360" r:id="rId54"/>
    <p:sldId id="362" r:id="rId55"/>
    <p:sldId id="369" r:id="rId56"/>
    <p:sldId id="370" r:id="rId57"/>
    <p:sldId id="378" r:id="rId58"/>
    <p:sldId id="418" r:id="rId59"/>
    <p:sldId id="386" r:id="rId60"/>
    <p:sldId id="413" r:id="rId61"/>
    <p:sldId id="419" r:id="rId62"/>
  </p:sldIdLst>
  <p:sldSz cx="10287000" cy="6858000" type="35mm"/>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91415" autoAdjust="0"/>
  </p:normalViewPr>
  <p:slideViewPr>
    <p:cSldViewPr>
      <p:cViewPr varScale="1">
        <p:scale>
          <a:sx n="79" d="100"/>
          <a:sy n="79" d="100"/>
        </p:scale>
        <p:origin x="-726" y="-9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06" y="-78"/>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41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777607" y="1"/>
            <a:ext cx="2889938" cy="496412"/>
          </a:xfrm>
          <a:prstGeom prst="rect">
            <a:avLst/>
          </a:prstGeom>
        </p:spPr>
        <p:txBody>
          <a:bodyPr vert="horz" lIns="91440" tIns="45720" rIns="91440" bIns="45720" rtlCol="0"/>
          <a:lstStyle>
            <a:lvl1pPr algn="r">
              <a:defRPr sz="1200"/>
            </a:lvl1pPr>
          </a:lstStyle>
          <a:p>
            <a:fld id="{E6538AF0-9C2F-4D62-8FE4-F1D751EE36CA}" type="datetimeFigureOut">
              <a:rPr lang="fr-BE" smtClean="0"/>
              <a:pPr/>
              <a:t>24/10/2011</a:t>
            </a:fld>
            <a:endParaRPr lang="fr-BE"/>
          </a:p>
        </p:txBody>
      </p:sp>
      <p:sp>
        <p:nvSpPr>
          <p:cNvPr id="4" name="Footer Placeholder 3"/>
          <p:cNvSpPr>
            <a:spLocks noGrp="1"/>
          </p:cNvSpPr>
          <p:nvPr>
            <p:ph type="ftr" sz="quarter" idx="2"/>
          </p:nvPr>
        </p:nvSpPr>
        <p:spPr>
          <a:xfrm>
            <a:off x="0" y="9430091"/>
            <a:ext cx="2889938" cy="496412"/>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777607" y="9430091"/>
            <a:ext cx="2889938" cy="496412"/>
          </a:xfrm>
          <a:prstGeom prst="rect">
            <a:avLst/>
          </a:prstGeom>
        </p:spPr>
        <p:txBody>
          <a:bodyPr vert="horz" lIns="91440" tIns="45720" rIns="91440" bIns="45720" rtlCol="0" anchor="b"/>
          <a:lstStyle>
            <a:lvl1pPr algn="r">
              <a:defRPr sz="1200"/>
            </a:lvl1pPr>
          </a:lstStyle>
          <a:p>
            <a:fld id="{DF6814A9-0352-48FC-82FD-9F9A719CFD9F}" type="slidenum">
              <a:rPr lang="fr-BE" smtClean="0"/>
              <a:pPr/>
              <a:t>‹#›</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41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777607" y="1"/>
            <a:ext cx="2889938" cy="496412"/>
          </a:xfrm>
          <a:prstGeom prst="rect">
            <a:avLst/>
          </a:prstGeom>
        </p:spPr>
        <p:txBody>
          <a:bodyPr vert="horz" lIns="91440" tIns="45720" rIns="91440" bIns="45720" rtlCol="0"/>
          <a:lstStyle>
            <a:lvl1pPr algn="r">
              <a:defRPr sz="1200"/>
            </a:lvl1pPr>
          </a:lstStyle>
          <a:p>
            <a:fld id="{5F5F8257-7647-463B-AC5E-92C5B675574A}" type="datetimeFigureOut">
              <a:rPr lang="fr-BE" smtClean="0"/>
              <a:pPr/>
              <a:t>24/10/2011</a:t>
            </a:fld>
            <a:endParaRPr lang="fr-BE"/>
          </a:p>
        </p:txBody>
      </p:sp>
      <p:sp>
        <p:nvSpPr>
          <p:cNvPr id="4" name="Slide Image Placeholder 3"/>
          <p:cNvSpPr>
            <a:spLocks noGrp="1" noRot="1" noChangeAspect="1"/>
          </p:cNvSpPr>
          <p:nvPr>
            <p:ph type="sldImg" idx="2"/>
          </p:nvPr>
        </p:nvSpPr>
        <p:spPr>
          <a:xfrm>
            <a:off x="544513" y="746125"/>
            <a:ext cx="5580062" cy="3721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66909" y="4715909"/>
            <a:ext cx="5335270" cy="4467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430091"/>
            <a:ext cx="2889938" cy="496412"/>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777607" y="9430091"/>
            <a:ext cx="2889938" cy="496412"/>
          </a:xfrm>
          <a:prstGeom prst="rect">
            <a:avLst/>
          </a:prstGeom>
        </p:spPr>
        <p:txBody>
          <a:bodyPr vert="horz" lIns="91440" tIns="45720" rIns="91440" bIns="45720" rtlCol="0" anchor="b"/>
          <a:lstStyle>
            <a:lvl1pPr algn="r">
              <a:defRPr sz="1200"/>
            </a:lvl1pPr>
          </a:lstStyle>
          <a:p>
            <a:fld id="{F264A98B-3B9A-438F-A0B1-5CA2BFD0A930}"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latin typeface="Times New Roman" pitchFamily="18" charset="0"/>
                <a:cs typeface="Times New Roman" pitchFamily="18" charset="0"/>
              </a:rPr>
              <a:t>Thank</a:t>
            </a:r>
            <a:r>
              <a:rPr lang="fr-BE" baseline="0" dirty="0" smtClean="0">
                <a:latin typeface="Times New Roman" pitchFamily="18" charset="0"/>
                <a:cs typeface="Times New Roman" pitchFamily="18" charset="0"/>
              </a:rPr>
              <a:t> you Mr Chairman for the introduction. Dear the Jury, dear colleagues and friends. </a:t>
            </a:r>
            <a:r>
              <a:rPr lang="fr-BE" dirty="0" smtClean="0">
                <a:latin typeface="Times New Roman" pitchFamily="18" charset="0"/>
                <a:cs typeface="Times New Roman" pitchFamily="18" charset="0"/>
              </a:rPr>
              <a:t>To</a:t>
            </a:r>
            <a:r>
              <a:rPr lang="fr-BE" baseline="0" dirty="0" smtClean="0">
                <a:latin typeface="Times New Roman" pitchFamily="18" charset="0"/>
                <a:cs typeface="Times New Roman" pitchFamily="18" charset="0"/>
              </a:rPr>
              <a:t>day I would like to present my PhD thesis entitled ‘</a:t>
            </a:r>
            <a:r>
              <a:rPr lang="fr-BE" sz="1200" dirty="0" smtClean="0">
                <a:solidFill>
                  <a:schemeClr val="tx1"/>
                </a:solidFill>
                <a:latin typeface="Times New Roman" pitchFamily="18" charset="0"/>
                <a:cs typeface="Times New Roman" pitchFamily="18" charset="0"/>
              </a:rPr>
              <a:t>SEISMICALLY RETROFITTING AND UPGRADING RC-MRFs BY USING EXPANDED METAL PANELS’. </a:t>
            </a:r>
            <a:endParaRPr lang="fr-BE"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kern="1200" dirty="0" smtClean="0">
                <a:solidFill>
                  <a:schemeClr val="tx1"/>
                </a:solidFill>
                <a:latin typeface="+mn-lt"/>
                <a:ea typeface="+mn-ea"/>
                <a:cs typeface="+mn-cs"/>
              </a:rPr>
              <a:t>There are several common features clearly observed in cyclic tests. First, behaviour of all specimens is S-shaped</a:t>
            </a:r>
            <a:r>
              <a:rPr lang="en-GB" sz="1200" kern="1200" baseline="0" dirty="0" smtClean="0">
                <a:solidFill>
                  <a:schemeClr val="tx1"/>
                </a:solidFill>
                <a:latin typeface="+mn-lt"/>
                <a:ea typeface="+mn-ea"/>
                <a:cs typeface="+mn-cs"/>
              </a:rPr>
              <a:t> and pinched. </a:t>
            </a:r>
            <a:r>
              <a:rPr lang="en-GB" sz="1200" kern="1200" dirty="0" smtClean="0">
                <a:solidFill>
                  <a:schemeClr val="tx1"/>
                </a:solidFill>
                <a:latin typeface="+mn-lt"/>
                <a:ea typeface="+mn-ea"/>
                <a:cs typeface="+mn-cs"/>
              </a:rPr>
              <a:t>Second, yield</a:t>
            </a:r>
            <a:r>
              <a:rPr lang="en-GB" sz="1200" kern="1200" baseline="0" dirty="0" smtClean="0">
                <a:solidFill>
                  <a:schemeClr val="tx1"/>
                </a:solidFill>
                <a:latin typeface="+mn-lt"/>
                <a:ea typeface="+mn-ea"/>
                <a:cs typeface="+mn-cs"/>
              </a:rPr>
              <a:t> drift and ductility are nearly the same as those in monotonic tests. </a:t>
            </a:r>
            <a:r>
              <a:rPr lang="en-GB" sz="1200" kern="1200" dirty="0" smtClean="0">
                <a:solidFill>
                  <a:schemeClr val="tx1"/>
                </a:solidFill>
                <a:latin typeface="+mn-lt"/>
                <a:ea typeface="+mn-ea"/>
                <a:cs typeface="+mn-cs"/>
              </a:rPr>
              <a:t>Finally, from the beginning to the end of the tests, there has been no failure either at the welded connections or epoxy-glued connections between the expanded metal panels and the test frame. </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11</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a:t>
            </a:r>
            <a:r>
              <a:rPr lang="en-US" baseline="0" noProof="0" dirty="0" smtClean="0"/>
              <a:t> tests provided many useful information, but they are not enough to represent the shear behavior of all EMP. Therefore, parallel to conducting experiments, it is necessary to use a nonlinear code to simulate the test to design the test components. In addition, based on the results of numerical simulation, the model for parametric study can be refined. Then parametric study can be performed to define a simplified model for the EMP loaded in shear. FINELG, a fully nonlinear code, is used to calibrate the analytical model of the tests. </a:t>
            </a:r>
            <a:r>
              <a:rPr lang="en-US" sz="1200" dirty="0" smtClean="0">
                <a:latin typeface="Garamond" pitchFamily="18" charset="0"/>
              </a:rPr>
              <a:t>Each bar of a rhomb shape stitch is modeled as a 3D inelastic beam. Buckling of an individual bar is neglected. </a:t>
            </a:r>
            <a:r>
              <a:rPr lang="en-US" sz="1200" dirty="0" smtClean="0">
                <a:effectLst/>
                <a:latin typeface="Garamond" pitchFamily="18" charset="0"/>
              </a:rPr>
              <a:t>Material properties of EMP are exploited from tensile tests of bars: steel multi-linear  relationship with softening and hardening taken into account. Initial deformations are</a:t>
            </a:r>
            <a:r>
              <a:rPr lang="en-US" sz="1200" baseline="0" dirty="0" smtClean="0">
                <a:effectLst/>
                <a:latin typeface="Garamond" pitchFamily="18" charset="0"/>
              </a:rPr>
              <a:t> taken as first buckling mode shape with amplitude equal to long side length/200.</a:t>
            </a:r>
          </a:p>
          <a:p>
            <a:r>
              <a:rPr lang="en-US" sz="1200" baseline="0" dirty="0" smtClean="0">
                <a:effectLst/>
                <a:latin typeface="Garamond" pitchFamily="18" charset="0"/>
              </a:rPr>
              <a:t>Concerning parametric study, the panels have been examined with different size dimensions from 100 to 2000mm with different width and height panel ratio. C</a:t>
            </a:r>
            <a:r>
              <a:rPr lang="en-US" noProof="0" dirty="0" err="1" smtClean="0"/>
              <a:t>ritical</a:t>
            </a:r>
            <a:r>
              <a:rPr lang="en-US" noProof="0" dirty="0" smtClean="0"/>
              <a:t> analysis is first performed</a:t>
            </a:r>
            <a:r>
              <a:rPr lang="en-US" baseline="0" noProof="0" dirty="0" smtClean="0"/>
              <a:t> to determine the different buckling modes of the EMP. Then, fully nonlinear analysis is carried out to define the shear </a:t>
            </a:r>
            <a:r>
              <a:rPr lang="en-US" baseline="0" noProof="0" dirty="0" err="1" smtClean="0"/>
              <a:t>behaviour</a:t>
            </a:r>
            <a:r>
              <a:rPr lang="en-US" baseline="0" noProof="0" dirty="0" smtClean="0"/>
              <a:t> of EMP. From the analysis we can define shear resistance and ductility of the EMP.</a:t>
            </a:r>
            <a:endParaRPr lang="en-US" noProof="0"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12</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BE" dirty="0" smtClean="0"/>
              <a:t>Here</a:t>
            </a:r>
            <a:r>
              <a:rPr lang="fr-BE" baseline="0" dirty="0" smtClean="0"/>
              <a:t> are the results between test and numerical simulation in monotonic loading. We can see numerical analysis can predict rather well the initial stiffness, maximum strength and ultimate displacement of the specimen.</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BE" dirty="0" smtClean="0"/>
              <a:t>Here</a:t>
            </a:r>
            <a:r>
              <a:rPr lang="fr-BE" baseline="0" dirty="0" smtClean="0"/>
              <a:t> are the results between test and numerical simulation in cyclic loading. We can see that numerical analysis can fit rather well the results from tests.</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14</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BE" sz="1200" kern="1200" dirty="0" smtClean="0">
                <a:solidFill>
                  <a:schemeClr val="tx1"/>
                </a:solidFill>
                <a:latin typeface="+mn-lt"/>
                <a:ea typeface="+mn-ea"/>
                <a:cs typeface="+mn-cs"/>
              </a:rPr>
              <a:t>The first examination</a:t>
            </a:r>
            <a:r>
              <a:rPr lang="fr-BE" sz="1200" kern="1200" baseline="0" dirty="0" smtClean="0">
                <a:solidFill>
                  <a:schemeClr val="tx1"/>
                </a:solidFill>
                <a:latin typeface="+mn-lt"/>
                <a:ea typeface="+mn-ea"/>
                <a:cs typeface="+mn-cs"/>
              </a:rPr>
              <a:t> of parametric study in monotonic loading is to define the buckling resistance of EMP. Critical analysis is used to determine this resistance. This figure shows the first critical buckling loads in funtion of dimensions of EMP. As we can see if the dimensions of EMP reach the dimensions of a real RC frame, these critical loads are approximately equal to zero. Therefore, bucking resistance is negligible, like observed in the  tests.</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15</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The second examination</a:t>
            </a:r>
            <a:r>
              <a:rPr lang="fr-BE" baseline="0" dirty="0" smtClean="0"/>
              <a:t> is to see the influence of initial deformations on shear behaviour of EMP. As, we can see in this figure with three different values of initial deformations their shear behaviour does not change much. Therefore, there is a stable behaviour of EMP developed after global buckling.</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16</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Much effort</a:t>
            </a:r>
            <a:r>
              <a:rPr lang="fr-BE" baseline="0" dirty="0" smtClean="0"/>
              <a:t> has been made to develop the shear behaviour of EMP. </a:t>
            </a:r>
            <a:r>
              <a:rPr lang="fr-BE" dirty="0" smtClean="0"/>
              <a:t>I have done over</a:t>
            </a:r>
            <a:r>
              <a:rPr lang="fr-BE" baseline="0" dirty="0" smtClean="0"/>
              <a:t> 2000 numerical analysis to see the post-buckling resistance of EMP under monotonic loading. This figure shows the maximum shear loads in function of side dimension of EMP. The shear resistance of EMP depends on the size and shape of EMP, on the dimensions of the stitches. </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17</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It is very interesting that when we plot the ratio of maximum shear</a:t>
            </a:r>
            <a:r>
              <a:rPr lang="fr-BE" baseline="0" dirty="0" smtClean="0"/>
              <a:t> resistance devided by the product of width of bar, thickness of bar, ultimate stress of bar, diagonal length of EMP and the length of bar this ratio becomes constant when the dimensions of EMP are close to the dimensions of RC frame. This ratio depends only on the shape ratio of the EMP and is equal to 0.5 x sin (angle between diagonal and horizontal edges).</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18</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It gives an idea to</a:t>
            </a:r>
            <a:r>
              <a:rPr lang="fr-BE" baseline="0" dirty="0" smtClean="0"/>
              <a:t> say that EMP works as a tension band with an effective width. This width depends on the dimensions of stitch and of panel and on a ratio equal to 0.5 multiplied  by sin (theta)</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19</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simplified shear behaviour of the EMP, presented in the previous section, is applicable for the single EMP. This means that it is applied for EMP having the widths less than the original fabricated one. However, in reality, in order to apply the EMP to the real RC-MRF we have to combine two, three or more EMP to obtain</a:t>
            </a:r>
            <a:r>
              <a:rPr lang="en-GB" sz="1200" kern="1200" baseline="0" dirty="0" smtClean="0">
                <a:solidFill>
                  <a:schemeClr val="tx1"/>
                </a:solidFill>
                <a:latin typeface="+mn-lt"/>
                <a:ea typeface="+mn-ea"/>
                <a:cs typeface="+mn-cs"/>
              </a:rPr>
              <a:t> combined EMP, as like the specimens</a:t>
            </a:r>
            <a:r>
              <a:rPr lang="en-GB" sz="1200" kern="1200" dirty="0" smtClean="0">
                <a:solidFill>
                  <a:schemeClr val="tx1"/>
                </a:solidFill>
                <a:latin typeface="+mn-lt"/>
                <a:ea typeface="+mn-ea"/>
                <a:cs typeface="+mn-cs"/>
              </a:rPr>
              <a:t> in large</a:t>
            </a:r>
            <a:r>
              <a:rPr lang="en-GB" sz="1200" kern="1200" baseline="0" dirty="0" smtClean="0">
                <a:solidFill>
                  <a:schemeClr val="tx1"/>
                </a:solidFill>
                <a:latin typeface="+mn-lt"/>
                <a:ea typeface="+mn-ea"/>
                <a:cs typeface="+mn-cs"/>
              </a:rPr>
              <a:t> scale tests, here</a:t>
            </a:r>
            <a:r>
              <a:rPr lang="en-GB" sz="1200" kern="1200" dirty="0" smtClean="0">
                <a:solidFill>
                  <a:schemeClr val="tx1"/>
                </a:solidFill>
                <a:latin typeface="+mn-lt"/>
                <a:ea typeface="+mn-ea"/>
                <a:cs typeface="+mn-cs"/>
              </a:rPr>
              <a:t>. Two EMP can be connected together the using of an intermediate gusset plate.  If the gusset is very stiff, the</a:t>
            </a:r>
            <a:r>
              <a:rPr lang="en-GB" sz="1200" kern="1200" baseline="0" dirty="0" smtClean="0">
                <a:solidFill>
                  <a:schemeClr val="tx1"/>
                </a:solidFill>
                <a:latin typeface="+mn-lt"/>
                <a:ea typeface="+mn-ea"/>
                <a:cs typeface="+mn-cs"/>
              </a:rPr>
              <a:t> combined EMP works as two independent bands as shown in this figure. Nevertheless, in reality only the ordinary plate is used, as in the test. The presence of this gusset plate may contribute very little to the resistance of the combined EMP. The combined EMP may work as one single equivalent band, as in this figure.</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First,</a:t>
            </a:r>
            <a:r>
              <a:rPr lang="en-GB" baseline="0" noProof="0" dirty="0" smtClean="0"/>
              <a:t> I will introduce general procedure of how to retrofit the frames under seismic actions. Next, I will explain what is the EMP and experimental and numerical studies on EMP. In the following, I will introduce the reference RC frames and their seismic evaluation. Then, I will present a  method to design EMP for seismic retrofitting. Finally, some conclusions and future development will be introduced.</a:t>
            </a:r>
            <a:endParaRPr lang="en-GB" noProof="0"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sz="1200" kern="1200" dirty="0" smtClean="0">
                <a:solidFill>
                  <a:schemeClr val="tx1"/>
                </a:solidFill>
                <a:latin typeface="+mn-lt"/>
                <a:ea typeface="+mn-ea"/>
                <a:cs typeface="+mn-cs"/>
              </a:rPr>
              <a:t>This is clearly proved when we make the numerical simulations of the tests in large</a:t>
            </a:r>
            <a:r>
              <a:rPr lang="fr-BE" sz="1200" kern="1200" baseline="0" dirty="0" smtClean="0">
                <a:solidFill>
                  <a:schemeClr val="tx1"/>
                </a:solidFill>
                <a:latin typeface="+mn-lt"/>
                <a:ea typeface="+mn-ea"/>
                <a:cs typeface="+mn-cs"/>
              </a:rPr>
              <a:t> scale with and without the gusset. We can observe here the gusset does not change much the behaviour of EMP. So 1 single band model represents correctly enough the be behaviour.</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21</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BE" sz="1200" kern="1200" dirty="0" smtClean="0">
                <a:solidFill>
                  <a:schemeClr val="tx1"/>
                </a:solidFill>
                <a:latin typeface="+mn-lt"/>
                <a:ea typeface="+mn-ea"/>
                <a:cs typeface="+mn-cs"/>
              </a:rPr>
              <a:t>About 500 numerical</a:t>
            </a:r>
            <a:r>
              <a:rPr lang="fr-BE" sz="1200" kern="1200" baseline="0" dirty="0" smtClean="0">
                <a:solidFill>
                  <a:schemeClr val="tx1"/>
                </a:solidFill>
                <a:latin typeface="+mn-lt"/>
                <a:ea typeface="+mn-ea"/>
                <a:cs typeface="+mn-cs"/>
              </a:rPr>
              <a:t> analyses have been performed to develop the hysteretic behaviour of EMP under shear loading. The hysteretic behaviour of EMP is similar to that of concentric braces, SPSW or RC shear walls with some modification in pinching effects.</a:t>
            </a:r>
          </a:p>
          <a:p>
            <a:r>
              <a:rPr lang="fr-BE" sz="1200" kern="1200" baseline="0" dirty="0" smtClean="0">
                <a:solidFill>
                  <a:schemeClr val="tx1"/>
                </a:solidFill>
                <a:latin typeface="+mn-lt"/>
                <a:ea typeface="+mn-ea"/>
                <a:cs typeface="+mn-cs"/>
              </a:rPr>
              <a:t>Write about SPSW …</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22</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358775" indent="-358775" algn="just">
              <a:buFont typeface="Wingdings" pitchFamily="2" charset="2"/>
              <a:buNone/>
            </a:pPr>
            <a:r>
              <a:rPr lang="en-GB" sz="1200" dirty="0" smtClean="0"/>
              <a:t>Some conclusions from the</a:t>
            </a:r>
            <a:r>
              <a:rPr lang="en-GB" sz="1200" baseline="0" dirty="0" smtClean="0"/>
              <a:t> study on EMP under shear</a:t>
            </a:r>
            <a:endParaRPr lang="en-GB" sz="1200" dirty="0" smtClean="0"/>
          </a:p>
          <a:p>
            <a:pPr marL="358775" indent="-358775" algn="just">
              <a:buFont typeface="Wingdings" pitchFamily="2" charset="2"/>
              <a:buChar char="§"/>
            </a:pPr>
            <a:r>
              <a:rPr lang="en-GB" sz="1200" dirty="0" smtClean="0"/>
              <a:t>One inclined tension band model provides acceptable accuracy to evaluate the response of EMP under shear loading. </a:t>
            </a:r>
          </a:p>
          <a:p>
            <a:pPr marL="358775" indent="-358775" algn="just">
              <a:buFont typeface="Wingdings" pitchFamily="2" charset="2"/>
              <a:buChar char="§"/>
            </a:pPr>
            <a:r>
              <a:rPr lang="en-GB" sz="1200" dirty="0" smtClean="0"/>
              <a:t>The characteristics of this tension band depend on geometrical and mechanical properties, boundary dimensions and ratios related to the shape of the boundary frame. </a:t>
            </a:r>
          </a:p>
          <a:p>
            <a:pPr marL="358775" indent="-358775" algn="just">
              <a:buFont typeface="Wingdings" pitchFamily="2" charset="2"/>
              <a:buChar char="§"/>
            </a:pPr>
            <a:r>
              <a:rPr lang="en-GB" sz="1200" dirty="0" smtClean="0"/>
              <a:t>The ductility of EMP under shear ranges from 4 to 13 depending on material characteristics.</a:t>
            </a:r>
          </a:p>
          <a:p>
            <a:pPr marL="358775" indent="-358775" algn="just">
              <a:buFont typeface="Wingdings" pitchFamily="2" charset="2"/>
              <a:buChar char="§"/>
            </a:pPr>
            <a:r>
              <a:rPr lang="en-GB" sz="1200" dirty="0" smtClean="0"/>
              <a:t>Yield drifts range from 0.12% to 0.4%. </a:t>
            </a:r>
          </a:p>
          <a:p>
            <a:pPr marL="358775" indent="-358775" algn="just">
              <a:buFont typeface="Wingdings" pitchFamily="2" charset="2"/>
              <a:buChar char="§"/>
            </a:pPr>
            <a:r>
              <a:rPr lang="en-GB" sz="1200" dirty="0" smtClean="0"/>
              <a:t>Ultimate drifts range from 2.5% to 3.5% </a:t>
            </a:r>
          </a:p>
          <a:p>
            <a:pPr marL="358775" indent="-358775" algn="just">
              <a:buFont typeface="Wingdings" pitchFamily="2" charset="2"/>
              <a:buChar char="§"/>
            </a:pPr>
            <a:r>
              <a:rPr lang="en-GB" sz="1200" dirty="0" smtClean="0"/>
              <a:t>The hysteresis behaviour of EMP is comparable to that of a steel concentric brace or a </a:t>
            </a:r>
            <a:r>
              <a:rPr lang="en-GB" sz="1200" dirty="0" err="1" smtClean="0"/>
              <a:t>unstiffened</a:t>
            </a:r>
            <a:r>
              <a:rPr lang="en-GB" sz="1200" dirty="0" smtClean="0"/>
              <a:t> steel plate shear wall or a reinforced concrete shear wall. </a:t>
            </a:r>
          </a:p>
          <a:p>
            <a:pPr marL="358775" indent="-358775" algn="just">
              <a:buFont typeface="Wingdings" pitchFamily="2" charset="2"/>
              <a:buChar char="§"/>
            </a:pPr>
            <a:r>
              <a:rPr lang="en-GB" sz="1200" dirty="0" smtClean="0"/>
              <a:t>Existing hysteresis models for these three systems can be used for EMP: pivot model (Dowell et al, 1998) or Takeda model (1974)…</a:t>
            </a:r>
            <a:endParaRPr lang="fr-BE" sz="1200" dirty="0" smtClean="0"/>
          </a:p>
          <a:p>
            <a:pPr marL="358775" indent="-358775" algn="just">
              <a:buFont typeface="Wingdings" pitchFamily="2" charset="2"/>
              <a:buNone/>
            </a:pPr>
            <a:endParaRPr lang="fr-BE" dirty="0" smtClean="0"/>
          </a:p>
        </p:txBody>
      </p:sp>
      <p:sp>
        <p:nvSpPr>
          <p:cNvPr id="4" name="Slide Number Placeholder 3"/>
          <p:cNvSpPr>
            <a:spLocks noGrp="1"/>
          </p:cNvSpPr>
          <p:nvPr>
            <p:ph type="sldNum" sz="quarter" idx="10"/>
          </p:nvPr>
        </p:nvSpPr>
        <p:spPr/>
        <p:txBody>
          <a:bodyPr/>
          <a:lstStyle/>
          <a:p>
            <a:fld id="{F264A98B-3B9A-438F-A0B1-5CA2BFD0A930}" type="slidenum">
              <a:rPr lang="fr-BE" smtClean="0"/>
              <a:pPr/>
              <a:t>23</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8775" indent="-358775" algn="just">
              <a:buFont typeface="Wingdings" pitchFamily="2" charset="2"/>
              <a:buNone/>
            </a:pPr>
            <a:r>
              <a:rPr lang="en-GB" dirty="0" smtClean="0"/>
              <a:t>Now I</a:t>
            </a:r>
            <a:r>
              <a:rPr lang="en-GB" baseline="0" dirty="0" smtClean="0"/>
              <a:t> will introduce thirty two reference frames which are the subject of seismic retrofitting. They are divided into four configurations having 3, 6, 8 and 10 stories. There are 8 frames in each configuration, divided into two groups depending on the codes used to design them. Five frames have been designed to both EC2 and EC8 under three seismicity actions having </a:t>
            </a:r>
            <a:r>
              <a:rPr lang="en-GB" baseline="0" dirty="0" err="1" smtClean="0"/>
              <a:t>PGAs</a:t>
            </a:r>
            <a:r>
              <a:rPr lang="en-GB" baseline="0" dirty="0" smtClean="0"/>
              <a:t> of 0.05g, 0.15g and 0.3g. For the seismicity with </a:t>
            </a:r>
            <a:r>
              <a:rPr lang="en-GB" baseline="0" dirty="0" err="1" smtClean="0"/>
              <a:t>PGAs</a:t>
            </a:r>
            <a:r>
              <a:rPr lang="en-GB" baseline="0" dirty="0" smtClean="0"/>
              <a:t> of 0.05g and 0.15g, low and medium ductility classes have been adopted to design the frames. For seismicity of 0.3g, only medium ductility class was adopted to design the frame. </a:t>
            </a:r>
          </a:p>
          <a:p>
            <a:pPr marL="358775" indent="-358775" algn="just">
              <a:buFont typeface="Wingdings" pitchFamily="2" charset="2"/>
              <a:buNone/>
            </a:pPr>
            <a:r>
              <a:rPr lang="en-GB" baseline="0" dirty="0" smtClean="0"/>
              <a:t>Then in order to compare the steel content and seismic performance of the frames designed to only EC2 and the ones designed to both EC2 and EC8, three frames in EC8 group, namely EC8-0.05-DCL, EC8-0.15-DCL, EC8-0.3-DCM, are selected to design only according to EC2. </a:t>
            </a:r>
            <a:endParaRPr lang="en-GB" dirty="0" smtClean="0"/>
          </a:p>
        </p:txBody>
      </p:sp>
      <p:sp>
        <p:nvSpPr>
          <p:cNvPr id="4" name="Slide Number Placeholder 3"/>
          <p:cNvSpPr>
            <a:spLocks noGrp="1"/>
          </p:cNvSpPr>
          <p:nvPr>
            <p:ph type="sldNum" sz="quarter" idx="10"/>
          </p:nvPr>
        </p:nvSpPr>
        <p:spPr/>
        <p:txBody>
          <a:bodyPr/>
          <a:lstStyle/>
          <a:p>
            <a:fld id="{F264A98B-3B9A-438F-A0B1-5CA2BFD0A930}" type="slidenum">
              <a:rPr lang="fr-BE" smtClean="0"/>
              <a:pPr/>
              <a:t>25</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By comparing the steel content of the studied</a:t>
            </a:r>
            <a:r>
              <a:rPr lang="fr-BE" baseline="0" dirty="0" smtClean="0"/>
              <a:t> frame, we can </a:t>
            </a:r>
            <a:r>
              <a:rPr lang="fr-BE" dirty="0" smtClean="0"/>
              <a:t>observe that:</a:t>
            </a:r>
          </a:p>
          <a:p>
            <a:pPr marL="358775" indent="-358775" algn="just">
              <a:buFont typeface="Wingdings" pitchFamily="2" charset="2"/>
              <a:buChar char="§"/>
            </a:pPr>
            <a:r>
              <a:rPr lang="en-GB" sz="1200" dirty="0" smtClean="0"/>
              <a:t>The Ductility Class has not much influence on the total quantities of steel: DCM has a little advantage over DCL </a:t>
            </a:r>
          </a:p>
          <a:p>
            <a:pPr marL="358775" indent="-358775" algn="just">
              <a:buFont typeface="Wingdings" pitchFamily="2" charset="2"/>
              <a:buChar char="§"/>
            </a:pPr>
            <a:r>
              <a:rPr lang="en-GB" sz="1200" dirty="0" smtClean="0"/>
              <a:t>The increase of DC shifts steel from beams to columns. </a:t>
            </a:r>
            <a:endParaRPr lang="fr-BE" sz="1200" dirty="0" smtClean="0"/>
          </a:p>
          <a:p>
            <a:pPr marL="358775" indent="-358775" algn="just">
              <a:buFont typeface="Wingdings" pitchFamily="2" charset="2"/>
              <a:buChar char="§"/>
            </a:pPr>
            <a:r>
              <a:rPr lang="en-GB" sz="1200" dirty="0" smtClean="0"/>
              <a:t>In many cases, especially in DCM design, the damage limitation condition and minimum reinforcement content are the criteria which define the steel content.</a:t>
            </a:r>
          </a:p>
          <a:p>
            <a:pPr marL="358775" indent="-358775" algn="just">
              <a:buFont typeface="Wingdings" pitchFamily="2" charset="2"/>
              <a:buChar char="§"/>
            </a:pPr>
            <a:r>
              <a:rPr lang="en-GB" sz="1200" dirty="0" smtClean="0"/>
              <a:t>The reinforcement of the column in EC8 group, in most cases, is controlled by Capacity Design.</a:t>
            </a:r>
            <a:endParaRPr lang="en-US" sz="1200" dirty="0" smtClean="0"/>
          </a:p>
          <a:p>
            <a:pPr marL="358775" indent="-358775" algn="just">
              <a:buFont typeface="Wingdings" pitchFamily="2" charset="2"/>
              <a:buChar char="§"/>
            </a:pPr>
            <a:r>
              <a:rPr lang="en-GB" sz="1200" dirty="0" smtClean="0"/>
              <a:t>The effective width of slab plays a significant role on both cross-sectional dimensions and steel contents.</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26</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latin typeface="+mn-lt"/>
                <a:ea typeface="+mn-ea"/>
                <a:cs typeface="+mn-cs"/>
              </a:rPr>
              <a:t>To do seismic evaluation of the studied frames, general</a:t>
            </a:r>
            <a:r>
              <a:rPr lang="fr-BE" sz="1200" kern="1200" baseline="0" dirty="0" smtClean="0">
                <a:solidFill>
                  <a:schemeClr val="tx1"/>
                </a:solidFill>
                <a:latin typeface="+mn-lt"/>
                <a:ea typeface="+mn-ea"/>
                <a:cs typeface="+mn-cs"/>
              </a:rPr>
              <a:t> steps are summarized here:</a:t>
            </a:r>
          </a:p>
          <a:p>
            <a:pPr algn="just"/>
            <a:r>
              <a:rPr lang="fr-BE" dirty="0" smtClean="0">
                <a:solidFill>
                  <a:schemeClr val="tx1"/>
                </a:solidFill>
              </a:rPr>
              <a:t>Step 1: </a:t>
            </a:r>
            <a:r>
              <a:rPr lang="en-US" dirty="0" smtClean="0">
                <a:solidFill>
                  <a:schemeClr val="tx1"/>
                </a:solidFill>
              </a:rPr>
              <a:t>Determine the input: properties of the structures (geometry, materials...); seismic hazard; performance criteria</a:t>
            </a:r>
            <a:endParaRPr lang="fr-BE" dirty="0" smtClean="0">
              <a:solidFill>
                <a:schemeClr val="tx1"/>
              </a:solidFill>
            </a:endParaRPr>
          </a:p>
          <a:p>
            <a:pPr marL="358775" indent="-358775" algn="just">
              <a:buFont typeface="Arial" pitchFamily="34" charset="0"/>
              <a:buChar char="•"/>
            </a:pPr>
            <a:r>
              <a:rPr lang="fr-BE" dirty="0" smtClean="0">
                <a:solidFill>
                  <a:schemeClr val="tx1"/>
                </a:solidFill>
              </a:rPr>
              <a:t>Material: </a:t>
            </a:r>
            <a:r>
              <a:rPr lang="en-GB" dirty="0" smtClean="0">
                <a:solidFill>
                  <a:schemeClr val="tx1"/>
                </a:solidFill>
                <a:cs typeface="Times New Roman" pitchFamily="18" charset="0"/>
              </a:rPr>
              <a:t>estimated values of material strengths considered, not the design strength, in order to reflect the expected </a:t>
            </a:r>
            <a:r>
              <a:rPr lang="en-GB" dirty="0" err="1" smtClean="0">
                <a:solidFill>
                  <a:schemeClr val="tx1"/>
                </a:solidFill>
                <a:cs typeface="Times New Roman" pitchFamily="18" charset="0"/>
              </a:rPr>
              <a:t>overstrength</a:t>
            </a:r>
            <a:r>
              <a:rPr lang="en-GB" dirty="0" smtClean="0">
                <a:solidFill>
                  <a:schemeClr val="tx1"/>
                </a:solidFill>
                <a:cs typeface="Times New Roman" pitchFamily="18" charset="0"/>
              </a:rPr>
              <a:t> of the structure.</a:t>
            </a:r>
          </a:p>
          <a:p>
            <a:pPr indent="-360000" algn="just">
              <a:buFont typeface="Arial" pitchFamily="34" charset="0"/>
              <a:buChar char="•"/>
            </a:pPr>
            <a:r>
              <a:rPr lang="en-GB" dirty="0" smtClean="0">
                <a:solidFill>
                  <a:schemeClr val="tx1"/>
                </a:solidFill>
              </a:rPr>
              <a:t>Concrete: </a:t>
            </a:r>
            <a:r>
              <a:rPr lang="en-GB" dirty="0" err="1" smtClean="0">
                <a:solidFill>
                  <a:schemeClr val="tx1"/>
                </a:solidFill>
              </a:rPr>
              <a:t>uniaxial</a:t>
            </a:r>
            <a:r>
              <a:rPr lang="en-GB" dirty="0" smtClean="0">
                <a:solidFill>
                  <a:schemeClr val="tx1"/>
                </a:solidFill>
              </a:rPr>
              <a:t> nonlinear constant confinement model (</a:t>
            </a:r>
            <a:r>
              <a:rPr lang="en-GB" dirty="0" err="1" smtClean="0">
                <a:solidFill>
                  <a:schemeClr val="tx1"/>
                </a:solidFill>
              </a:rPr>
              <a:t>Mander</a:t>
            </a:r>
            <a:r>
              <a:rPr lang="en-GB" dirty="0" smtClean="0">
                <a:solidFill>
                  <a:schemeClr val="tx1"/>
                </a:solidFill>
              </a:rPr>
              <a:t> et al.,1998).</a:t>
            </a:r>
          </a:p>
          <a:p>
            <a:pPr indent="-360000" algn="just">
              <a:buFont typeface="Arial" pitchFamily="34" charset="0"/>
              <a:buChar char="•"/>
            </a:pPr>
            <a:r>
              <a:rPr lang="en-GB" dirty="0" smtClean="0">
                <a:solidFill>
                  <a:schemeClr val="tx1"/>
                </a:solidFill>
              </a:rPr>
              <a:t>Steel: elastic-perfectly plastic steel stress-strain diagram</a:t>
            </a:r>
          </a:p>
          <a:p>
            <a:pPr marL="358775" indent="-358775" algn="just">
              <a:buFont typeface="Arial" pitchFamily="34" charset="0"/>
              <a:buChar char="•"/>
            </a:pPr>
            <a:r>
              <a:rPr lang="en-GB" dirty="0" smtClean="0">
                <a:solidFill>
                  <a:schemeClr val="tx1"/>
                </a:solidFill>
              </a:rPr>
              <a:t>Seismic performance criteria: FEMA356 with 3 levels of plastic deformations of beams or columns: Immediate Occupancy IO,  Life Safety LS and Collapse Prevention CP.</a:t>
            </a:r>
          </a:p>
          <a:p>
            <a:pPr marL="358775" indent="-358775" algn="just">
              <a:buFont typeface="Arial" pitchFamily="34" charset="0"/>
              <a:buChar char="•"/>
            </a:pPr>
            <a:r>
              <a:rPr lang="en-US" dirty="0" smtClean="0">
                <a:solidFill>
                  <a:schemeClr val="tx1"/>
                </a:solidFill>
              </a:rPr>
              <a:t>Failure modes: 	(1) local failure; (2) soft-story mechanism; (3) global failure</a:t>
            </a:r>
          </a:p>
          <a:p>
            <a:pPr marL="358775" indent="-358775" algn="just">
              <a:buFont typeface="Arial" pitchFamily="34" charset="0"/>
              <a:buChar char="•"/>
            </a:pPr>
            <a:r>
              <a:rPr lang="en-GB" dirty="0" smtClean="0">
                <a:solidFill>
                  <a:schemeClr val="tx1"/>
                </a:solidFill>
              </a:rPr>
              <a:t>Seismic hazard: artificial </a:t>
            </a:r>
            <a:r>
              <a:rPr lang="en-GB" dirty="0" err="1" smtClean="0">
                <a:solidFill>
                  <a:schemeClr val="tx1"/>
                </a:solidFill>
              </a:rPr>
              <a:t>accelerograms</a:t>
            </a:r>
            <a:r>
              <a:rPr lang="en-GB" dirty="0" smtClean="0">
                <a:solidFill>
                  <a:schemeClr val="tx1"/>
                </a:solidFill>
              </a:rPr>
              <a:t> by GOSCA  </a:t>
            </a:r>
            <a:r>
              <a:rPr lang="en-GB" dirty="0" err="1" smtClean="0">
                <a:solidFill>
                  <a:schemeClr val="tx1"/>
                </a:solidFill>
              </a:rPr>
              <a:t>PGAs</a:t>
            </a:r>
            <a:r>
              <a:rPr lang="en-GB" dirty="0" smtClean="0">
                <a:solidFill>
                  <a:schemeClr val="tx1"/>
                </a:solidFill>
              </a:rPr>
              <a:t> equal 0.05g, 0.15g and 0.3g</a:t>
            </a:r>
          </a:p>
          <a:p>
            <a:pPr algn="just"/>
            <a:r>
              <a:rPr lang="fr-BE" dirty="0" smtClean="0">
                <a:solidFill>
                  <a:schemeClr val="tx1"/>
                </a:solidFill>
              </a:rPr>
              <a:t>Step 2: </a:t>
            </a:r>
            <a:r>
              <a:rPr lang="en-US" dirty="0" smtClean="0">
                <a:solidFill>
                  <a:schemeClr val="dk1"/>
                </a:solidFill>
              </a:rPr>
              <a:t>Determine the resistance of the structural components</a:t>
            </a:r>
          </a:p>
          <a:p>
            <a:pPr indent="-360000" algn="just">
              <a:buFont typeface="Arial" pitchFamily="34" charset="0"/>
              <a:buChar char="•"/>
            </a:pPr>
            <a:r>
              <a:rPr lang="en-GB" dirty="0" smtClean="0">
                <a:solidFill>
                  <a:schemeClr val="tx1"/>
                </a:solidFill>
              </a:rPr>
              <a:t>Section analyses: CUMBIA, XTRACT and Response 2000</a:t>
            </a:r>
            <a:endParaRPr lang="fr-BE" dirty="0" smtClean="0">
              <a:solidFill>
                <a:schemeClr val="tx1"/>
              </a:solidFill>
            </a:endParaRPr>
          </a:p>
          <a:p>
            <a:pPr algn="just"/>
            <a:r>
              <a:rPr lang="fr-BE" dirty="0" smtClean="0">
                <a:solidFill>
                  <a:schemeClr val="tx1"/>
                </a:solidFill>
              </a:rPr>
              <a:t>Step 3: </a:t>
            </a:r>
            <a:r>
              <a:rPr lang="en-US" dirty="0" smtClean="0">
                <a:solidFill>
                  <a:schemeClr val="tx1"/>
                </a:solidFill>
              </a:rPr>
              <a:t>Model the structures taking into account all nonlinear properties of the structures: </a:t>
            </a:r>
          </a:p>
          <a:p>
            <a:pPr indent="-360000" algn="just">
              <a:buFont typeface="Arial" pitchFamily="34" charset="0"/>
              <a:buChar char="•"/>
            </a:pPr>
            <a:r>
              <a:rPr lang="en-GB" dirty="0" smtClean="0">
                <a:solidFill>
                  <a:schemeClr val="tx1"/>
                </a:solidFill>
              </a:rPr>
              <a:t>Beams and columns: Bernoulli beams with one plastic hinge at each end </a:t>
            </a:r>
          </a:p>
          <a:p>
            <a:pPr indent="-360000" algn="just">
              <a:buFont typeface="Arial" pitchFamily="34" charset="0"/>
              <a:buChar char="•"/>
            </a:pPr>
            <a:r>
              <a:rPr lang="en-GB" dirty="0" smtClean="0">
                <a:solidFill>
                  <a:schemeClr val="tx1"/>
                </a:solidFill>
              </a:rPr>
              <a:t>Hysteretic behaviour: pivot model (Dowell, 1998) with degradation of strength and stiffness. </a:t>
            </a:r>
            <a:endParaRPr lang="fr-B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Step 4: </a:t>
            </a:r>
            <a:r>
              <a:rPr lang="en-US" dirty="0" smtClean="0">
                <a:solidFill>
                  <a:schemeClr val="dk1"/>
                </a:solidFill>
              </a:rPr>
              <a:t>Perform the analysis of the structures under seismic actions: Code SAP 2000; pushover is first performed or/and Nonlinear Time History is next carried out to check the results of Pushover; </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Step 5: </a:t>
            </a:r>
            <a:r>
              <a:rPr lang="en-US" dirty="0" smtClean="0">
                <a:solidFill>
                  <a:schemeClr val="dk1"/>
                </a:solidFill>
              </a:rPr>
              <a:t>Assess the performance of the structures: bending, shear at each component, at nodes...</a:t>
            </a: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27</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58775" indent="-358775" algn="just">
              <a:buFont typeface="Wingdings" pitchFamily="2" charset="2"/>
              <a:buNone/>
            </a:pPr>
            <a:r>
              <a:rPr lang="fr-BE" baseline="0" dirty="0" smtClean="0"/>
              <a:t>There are two typical pushover curves of the studied frames. For frames designed to EC2 and frames designed to EC8 with low ductility class, the curves are linear from the beginning of loading to the brittle failure due to crushing of concrete at beam-column nodes. This failure is ussually coincident with first hinges occured in the frames. If it is assumed that all nodes are well retrofitted, the curves will continue like theses lines. This one presents the EC2 frame, and this one is for DCL frame. These frames cannot reach target dispacements due to early failures at nodes.</a:t>
            </a:r>
          </a:p>
          <a:p>
            <a:pPr marL="358775" indent="-358775" algn="just">
              <a:buFont typeface="Wingdings" pitchFamily="2" charset="2"/>
              <a:buNone/>
            </a:pPr>
            <a:r>
              <a:rPr lang="fr-BE" baseline="0" dirty="0" smtClean="0"/>
              <a:t>For frames designed to EC8 with medium ductility class, favourable behaviour is observed. The frame can reach the target displacement.</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28</a:t>
            </a:fld>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The way to determine</a:t>
            </a:r>
            <a:r>
              <a:rPr lang="fr-BE" baseline="0" dirty="0" smtClean="0"/>
              <a:t> shear actions on the node is shown in this figure. Two typical failure mechanisms of studied frames are shown here: soft-story for EC2 frame if nodes are retrofitted and beam-sway for EC8 frames.</a:t>
            </a:r>
            <a:endParaRPr lang="fr-BE" dirty="0" smtClean="0"/>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29</a:t>
            </a:fld>
            <a:endParaRPr lang="fr-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top displacements at performance</a:t>
            </a:r>
            <a:r>
              <a:rPr lang="en-GB" baseline="0" dirty="0" smtClean="0"/>
              <a:t> points, obtained by Pushover and NLTH analyses, are shown in this figure. The results fit rather well for frames in low and moderate seismicity regions.</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30</a:t>
            </a:fld>
            <a:endParaRPr lang="fr-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Maximum sustainable</a:t>
            </a:r>
            <a:r>
              <a:rPr lang="fr-BE" baseline="0" dirty="0" smtClean="0"/>
              <a:t> PGA of some studied frames, obtained by Pushover analysis, are given in this figure. As we can see that all frames in EC8 group with medium ductility class don’t need to retrofit because they can sustain the earthquake much larger than the design ones. However, frames in EC2 group and DCL frames need to retrofit because they cannot reach target displacements.</a:t>
            </a:r>
          </a:p>
          <a:p>
            <a:endParaRPr lang="fr-BE" baseline="0" dirty="0" smtClean="0"/>
          </a:p>
          <a:p>
            <a:r>
              <a:rPr lang="fr-BE" baseline="0" dirty="0" smtClean="0"/>
              <a:t>Add Maximum sustainable PGA in legend</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31</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GB" noProof="0" dirty="0" smtClean="0"/>
              <a:t>Let</a:t>
            </a:r>
            <a:r>
              <a:rPr lang="en-GB" baseline="0" noProof="0" dirty="0" smtClean="0"/>
              <a:t> me start with a typical failure of a RC building which is not designed to seismic action. This type of building has been building in many parts of the world. The failure may be caused by soft-story mechanism or by brittle failure due to shear at beams and column or due to crushing of concrete at beam-column nodes. The necessity of retrofitting this type of building is more and more important. </a:t>
            </a:r>
            <a:endParaRPr lang="en-GB" noProof="0"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a:t>
            </a:fld>
            <a:endParaRPr lang="fr-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We can see more clearly here, in this table, that all frames with</a:t>
            </a:r>
            <a:r>
              <a:rPr lang="fr-BE" baseline="0" dirty="0" smtClean="0"/>
              <a:t> medium ductility class do not need to retrofit. In contrast, all frames in EC2 group and EC8 with low ductility need to retrofit.</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32</a:t>
            </a:fld>
            <a:endParaRPr lang="fr-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lgn="just">
              <a:buFont typeface="Wingdings" pitchFamily="2" charset="2"/>
              <a:buNone/>
            </a:pPr>
            <a:r>
              <a:rPr lang="fr-BE" dirty="0" smtClean="0"/>
              <a:t>Up to now, we have known the shear behaviour of EMP, we have the reference frames.</a:t>
            </a:r>
            <a:r>
              <a:rPr lang="fr-BE" baseline="0" dirty="0" smtClean="0"/>
              <a:t> We have known the seismic performance of that frame. How can we design EMP for retrofitting the frames under a given earthquake? If we base on the modern seismic code, we will use force-based approach to design EMP. I will explain why force-based design is not suited in this case. First,  we it is well-known that there is independency between stiffness and strength in force-based design. It is not true for RC strutures. Second, to design a new strutural type with force-based approach we have to know q factor. This is not known for structures with EMP. Finally, with force-base design, the target displacement and seismic performance only known after the design procedure by performing nonlinear analysis. This is not suitable for retrofitting where target displacment can be predicted. </a:t>
            </a:r>
            <a:r>
              <a:rPr lang="en-GB" sz="1200" dirty="0" smtClean="0">
                <a:solidFill>
                  <a:srgbClr val="FF0000"/>
                </a:solidFill>
              </a:rPr>
              <a:t>Therefore, Force-Based Design in this context may be not suitable and Direct Displacement-Based Design has been adopted to design EMP</a:t>
            </a:r>
            <a:endParaRPr lang="fr-BE" baseline="0" dirty="0" smtClean="0"/>
          </a:p>
          <a:p>
            <a:pPr marL="0" indent="0" algn="just">
              <a:buFont typeface="Wingdings" pitchFamily="2" charset="2"/>
              <a:buNone/>
            </a:pPr>
            <a:endParaRPr lang="fr-BE" dirty="0" smtClean="0"/>
          </a:p>
          <a:p>
            <a:pPr marL="358775" indent="-358775" algn="just">
              <a:buFont typeface="Wingdings" pitchFamily="2" charset="2"/>
              <a:buNone/>
            </a:pP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34</a:t>
            </a:fld>
            <a:endParaRPr lang="fr-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 the DDBD, the most important point for designing a multi-degree of freedom (MDOF) structure is to determine the characteristics of the equivalent single-degree-of-freedom (SDOF) structure at target displacement.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This equivalent “SDOF-substitute” structure is characterized by the secant stiffness </a:t>
            </a:r>
            <a:r>
              <a:rPr lang="en-GB" sz="1200" kern="1200" dirty="0" err="1" smtClean="0">
                <a:solidFill>
                  <a:schemeClr val="tx1"/>
                </a:solidFill>
                <a:latin typeface="+mn-lt"/>
                <a:ea typeface="+mn-ea"/>
                <a:cs typeface="+mn-cs"/>
              </a:rPr>
              <a:t>k</a:t>
            </a:r>
            <a:r>
              <a:rPr lang="en-GB" sz="1200" kern="1200" baseline="-25000" dirty="0" err="1" smtClean="0">
                <a:solidFill>
                  <a:schemeClr val="tx1"/>
                </a:solidFill>
                <a:latin typeface="+mn-lt"/>
                <a:ea typeface="+mn-ea"/>
                <a:cs typeface="+mn-cs"/>
              </a:rPr>
              <a:t>e</a:t>
            </a:r>
            <a:r>
              <a:rPr lang="en-GB" sz="1200" kern="1200" dirty="0" smtClean="0">
                <a:solidFill>
                  <a:schemeClr val="tx1"/>
                </a:solidFill>
                <a:latin typeface="+mn-lt"/>
                <a:ea typeface="+mn-ea"/>
                <a:cs typeface="+mn-cs"/>
              </a:rPr>
              <a:t> at target displacement </a:t>
            </a:r>
            <a:r>
              <a:rPr lang="en-GB" sz="1200" kern="1200" dirty="0" err="1" smtClean="0">
                <a:solidFill>
                  <a:schemeClr val="tx1"/>
                </a:solidFill>
                <a:latin typeface="+mn-lt"/>
                <a:ea typeface="+mn-ea"/>
                <a:cs typeface="+mn-cs"/>
              </a:rPr>
              <a:t>D</a:t>
            </a:r>
            <a:r>
              <a:rPr lang="en-GB" sz="1200" kern="1200" baseline="-25000" dirty="0" err="1" smtClean="0">
                <a:solidFill>
                  <a:schemeClr val="tx1"/>
                </a:solidFill>
                <a:latin typeface="+mn-lt"/>
                <a:ea typeface="+mn-ea"/>
                <a:cs typeface="+mn-cs"/>
              </a:rPr>
              <a:t>d</a:t>
            </a:r>
            <a:r>
              <a:rPr lang="en-GB" sz="1200" kern="1200" dirty="0" smtClean="0">
                <a:solidFill>
                  <a:schemeClr val="tx1"/>
                </a:solidFill>
                <a:latin typeface="+mn-lt"/>
                <a:ea typeface="+mn-ea"/>
                <a:cs typeface="+mn-cs"/>
              </a:rPr>
              <a:t> and by a level of an equivalent viscous damping (EVD) </a:t>
            </a:r>
            <a:r>
              <a:rPr lang="en-GB" sz="1200" kern="1200" dirty="0" err="1" smtClean="0">
                <a:solidFill>
                  <a:schemeClr val="tx1"/>
                </a:solidFill>
                <a:latin typeface="+mn-lt"/>
                <a:ea typeface="+mn-ea"/>
                <a:cs typeface="+mn-cs"/>
              </a:rPr>
              <a:t>ξ</a:t>
            </a:r>
            <a:r>
              <a:rPr lang="en-GB" sz="1200" kern="1200" baseline="-25000" dirty="0" err="1" smtClean="0">
                <a:solidFill>
                  <a:schemeClr val="tx1"/>
                </a:solidFill>
                <a:latin typeface="+mn-lt"/>
                <a:ea typeface="+mn-ea"/>
                <a:cs typeface="+mn-cs"/>
              </a:rPr>
              <a:t>eq</a:t>
            </a:r>
            <a:r>
              <a:rPr lang="en-GB" sz="1200" kern="1200" dirty="0" smtClean="0">
                <a:solidFill>
                  <a:schemeClr val="tx1"/>
                </a:solidFill>
                <a:latin typeface="+mn-lt"/>
                <a:ea typeface="+mn-ea"/>
                <a:cs typeface="+mn-cs"/>
              </a:rPr>
              <a:t> representing the combined effect of viscous and hysteretic dissipation of the structure. These properties are determined</a:t>
            </a:r>
            <a:r>
              <a:rPr lang="en-GB" sz="1200" kern="1200" baseline="0" dirty="0" smtClean="0">
                <a:solidFill>
                  <a:schemeClr val="tx1"/>
                </a:solidFill>
                <a:latin typeface="+mn-lt"/>
                <a:ea typeface="+mn-ea"/>
                <a:cs typeface="+mn-cs"/>
              </a:rPr>
              <a:t> based on target displacements and displacement profile of the structure at that target displacement.</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35</a:t>
            </a:fld>
            <a:endParaRPr lang="fr-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BE" sz="1200" kern="1200" dirty="0" smtClean="0">
                <a:solidFill>
                  <a:schemeClr val="tx1"/>
                </a:solidFill>
                <a:latin typeface="+mn-lt"/>
                <a:ea typeface="+mn-ea"/>
                <a:cs typeface="+mn-cs"/>
              </a:rPr>
              <a:t>The base shear acting on </a:t>
            </a:r>
            <a:r>
              <a:rPr lang="fr-BE" sz="1200" kern="1200" baseline="0" dirty="0" smtClean="0">
                <a:solidFill>
                  <a:schemeClr val="tx1"/>
                </a:solidFill>
                <a:latin typeface="+mn-lt"/>
                <a:ea typeface="+mn-ea"/>
                <a:cs typeface="+mn-cs"/>
              </a:rPr>
              <a:t>MDOF system are determined through SDOF system with the product of effective stiffness and design displacement computed previously. The effective stiffness is computed based on effective period, whcih is corresponding to the intersection of design displacement and inelastic design displacement spectrum. This spectrum is determined from elastic displacement spectrum and reduction factor computed from equivalent viscous damping of SDOF system. Then, this shear force will be distributed over the height of frames.</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36</a:t>
            </a:fld>
            <a:endParaRPr lang="fr-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en-GB" sz="1200" kern="1200" dirty="0" smtClean="0">
                <a:solidFill>
                  <a:schemeClr val="tx1"/>
                </a:solidFill>
                <a:latin typeface="+mn-lt"/>
                <a:ea typeface="+mn-ea"/>
                <a:cs typeface="+mn-cs"/>
              </a:rPr>
              <a:t>Based on the assessment of Pushover analysis, for the frames in EC2 group and frames designed with EC8-DCL, brittle failure due to crushing of concrete at beam-column joints dominates their seismic performance</a:t>
            </a:r>
            <a:r>
              <a:rPr lang="en-GB" sz="1200" kern="1200" baseline="0" dirty="0" smtClean="0">
                <a:solidFill>
                  <a:schemeClr val="tx1"/>
                </a:solidFill>
                <a:latin typeface="+mn-lt"/>
                <a:ea typeface="+mn-ea"/>
                <a:cs typeface="+mn-cs"/>
              </a:rPr>
              <a:t> and f</a:t>
            </a:r>
            <a:r>
              <a:rPr lang="en-GB" sz="1200" kern="1200" dirty="0" smtClean="0">
                <a:solidFill>
                  <a:schemeClr val="tx1"/>
                </a:solidFill>
                <a:latin typeface="+mn-lt"/>
                <a:ea typeface="+mn-ea"/>
                <a:cs typeface="+mn-cs"/>
              </a:rPr>
              <a:t>or the frames, designed in accordance with EC8-DCM, the seismic performance is favourable with partial or beam-sway mechanisms. </a:t>
            </a:r>
            <a:endParaRPr lang="fr-BE" sz="1200" kern="1200" dirty="0" smtClean="0">
              <a:solidFill>
                <a:schemeClr val="tx1"/>
              </a:solidFill>
              <a:latin typeface="+mn-lt"/>
              <a:ea typeface="+mn-ea"/>
              <a:cs typeface="+mn-cs"/>
            </a:endParaRPr>
          </a:p>
          <a:p>
            <a:pPr algn="just"/>
            <a:r>
              <a:rPr lang="en-GB" sz="1200" kern="1200" dirty="0" smtClean="0">
                <a:solidFill>
                  <a:schemeClr val="tx1"/>
                </a:solidFill>
                <a:latin typeface="+mn-lt"/>
                <a:ea typeface="+mn-ea"/>
                <a:cs typeface="+mn-cs"/>
              </a:rPr>
              <a:t>The retrofit work using EMP should ensure that the unfavourable failure will not occur under a given seismic action. This means that under a given earthquake, the retrofitted structures should reach target displacements or target drifts, at which there is no brittle failure due to crushing of concrete at beam-column joints of frames in EC2 and EC8-L groups or not too large lateral drifts leading to the severe damage of non-structural components of frames in EC8-M group. Therefore, the limit drifts or displacements should be equal or less than the drifts at which the brittle failure occurs in the EC2 and EC8-L frames or at which EC8-M frames have too large displacements. </a:t>
            </a:r>
            <a:endParaRPr lang="fr-BE" dirty="0" smtClean="0"/>
          </a:p>
          <a:p>
            <a:pPr algn="just"/>
            <a:r>
              <a:rPr lang="en-GB" sz="1200" kern="1200" dirty="0" smtClean="0">
                <a:solidFill>
                  <a:schemeClr val="tx1"/>
                </a:solidFill>
                <a:latin typeface="+mn-lt"/>
                <a:ea typeface="+mn-ea"/>
                <a:cs typeface="+mn-cs"/>
              </a:rPr>
              <a:t>Having selected the target displacements for the retrofitted frames, in accordance with DDBD, it is necessary to predict the deflected shapes or displacement profiles of the frames at target displacements. The formulas proposed by Priestley et al. (2007) have been adopted</a:t>
            </a:r>
            <a:r>
              <a:rPr lang="en-GB" sz="1200" kern="1200" baseline="0" dirty="0" smtClean="0">
                <a:solidFill>
                  <a:schemeClr val="tx1"/>
                </a:solidFill>
                <a:latin typeface="+mn-lt"/>
                <a:ea typeface="+mn-ea"/>
                <a:cs typeface="+mn-cs"/>
              </a:rPr>
              <a:t> for retrofitted frames.</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37</a:t>
            </a:fld>
            <a:endParaRPr lang="fr-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mn-lt"/>
                <a:ea typeface="+mn-ea"/>
                <a:cs typeface="+mn-cs"/>
              </a:rPr>
              <a:t>In order to construct the design displacement spectra, DDBD uses an equivalent viscous damping (EVD), which is coupled with an equivalent linear SDOF system to represent the elastic and inelastic energy dissipation of a nonlinear system during seismic loading. The EVD of retrofitted frames are based on EVD of each system: RC frame</a:t>
            </a:r>
            <a:r>
              <a:rPr lang="en-GB" sz="1200" kern="1200" baseline="0" dirty="0" smtClean="0">
                <a:solidFill>
                  <a:schemeClr val="tx1"/>
                </a:solidFill>
                <a:latin typeface="+mn-lt"/>
                <a:ea typeface="+mn-ea"/>
                <a:cs typeface="+mn-cs"/>
              </a:rPr>
              <a:t> and EMP system</a:t>
            </a:r>
            <a:r>
              <a:rPr lang="en-GB" sz="1200" kern="1200" dirty="0" smtClean="0">
                <a:solidFill>
                  <a:schemeClr val="tx1"/>
                </a:solidFill>
                <a:latin typeface="+mn-lt"/>
                <a:ea typeface="+mn-ea"/>
                <a:cs typeface="+mn-cs"/>
              </a:rPr>
              <a:t>. For computing the EVD of the RC frame, the formula proposed</a:t>
            </a:r>
            <a:r>
              <a:rPr lang="en-GB" sz="1200" kern="1200" baseline="0" dirty="0" smtClean="0">
                <a:solidFill>
                  <a:schemeClr val="tx1"/>
                </a:solidFill>
                <a:latin typeface="+mn-lt"/>
                <a:ea typeface="+mn-ea"/>
                <a:cs typeface="+mn-cs"/>
              </a:rPr>
              <a:t> by Priestley is adopted. The ductility of RC frame at target displacement is determined from pushover assessment. </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38</a:t>
            </a:fld>
            <a:endParaRPr lang="fr-B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As we have seen that hysteretic behaviour of EMP is similar</a:t>
            </a:r>
            <a:r>
              <a:rPr lang="en-GB" sz="1200" kern="1200" baseline="0" dirty="0" smtClean="0">
                <a:solidFill>
                  <a:schemeClr val="tx1"/>
                </a:solidFill>
                <a:latin typeface="+mn-lt"/>
                <a:ea typeface="+mn-ea"/>
                <a:cs typeface="+mn-cs"/>
              </a:rPr>
              <a:t> to that </a:t>
            </a:r>
            <a:r>
              <a:rPr lang="en-GB" sz="1200" kern="1200" dirty="0" smtClean="0">
                <a:solidFill>
                  <a:schemeClr val="tx1"/>
                </a:solidFill>
                <a:latin typeface="+mn-lt"/>
                <a:ea typeface="+mn-ea"/>
                <a:cs typeface="+mn-cs"/>
              </a:rPr>
              <a:t>of Takeda Thin model(1970), as presented in this</a:t>
            </a:r>
            <a:r>
              <a:rPr lang="en-GB" sz="1200" kern="1200" baseline="0" dirty="0" smtClean="0">
                <a:solidFill>
                  <a:schemeClr val="tx1"/>
                </a:solidFill>
                <a:latin typeface="+mn-lt"/>
                <a:ea typeface="+mn-ea"/>
                <a:cs typeface="+mn-cs"/>
              </a:rPr>
              <a:t> figure</a:t>
            </a:r>
            <a:r>
              <a:rPr lang="en-GB" sz="1200" kern="1200" dirty="0" smtClean="0">
                <a:solidFill>
                  <a:schemeClr val="tx1"/>
                </a:solidFill>
                <a:latin typeface="+mn-lt"/>
                <a:ea typeface="+mn-ea"/>
                <a:cs typeface="+mn-cs"/>
              </a:rPr>
              <a:t>.</a:t>
            </a:r>
            <a:r>
              <a:rPr lang="fr-BE"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Therefore, it may be possible to adopt the EVD of Takeda thin model, as reported in Priestley (2007), for the EMP.</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 order to compute</a:t>
            </a:r>
            <a:r>
              <a:rPr lang="en-GB" sz="1200" kern="1200" baseline="0" dirty="0" smtClean="0">
                <a:solidFill>
                  <a:schemeClr val="tx1"/>
                </a:solidFill>
                <a:latin typeface="+mn-lt"/>
                <a:ea typeface="+mn-ea"/>
                <a:cs typeface="+mn-cs"/>
              </a:rPr>
              <a:t> EVD of EMP system, we have to know ductility of EMP system at target displacement.</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39</a:t>
            </a:fld>
            <a:endParaRPr lang="fr-B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global ductility depends on the variation of local ductility and corresponding inelastic first-mode shape of the structure. We can estimate the system global ductility, </a:t>
            </a:r>
            <a:r>
              <a:rPr lang="en-GB" sz="1200" kern="1200" dirty="0" smtClean="0">
                <a:solidFill>
                  <a:schemeClr val="tx1"/>
                </a:solidFill>
                <a:latin typeface="+mn-lt"/>
                <a:ea typeface="+mn-ea"/>
                <a:cs typeface="+mn-cs"/>
                <a:sym typeface="Symbol"/>
              </a:rPr>
              <a:t></a:t>
            </a:r>
            <a:r>
              <a:rPr lang="en-GB" sz="1200" kern="1200" baseline="-25000" dirty="0" err="1" smtClean="0">
                <a:solidFill>
                  <a:schemeClr val="tx1"/>
                </a:solidFill>
                <a:latin typeface="+mn-lt"/>
                <a:ea typeface="+mn-ea"/>
                <a:cs typeface="+mn-cs"/>
              </a:rPr>
              <a:t>dEMP</a:t>
            </a:r>
            <a:r>
              <a:rPr lang="en-GB" sz="1200" kern="1200" dirty="0" smtClean="0">
                <a:solidFill>
                  <a:schemeClr val="tx1"/>
                </a:solidFill>
                <a:latin typeface="+mn-lt"/>
                <a:ea typeface="+mn-ea"/>
                <a:cs typeface="+mn-cs"/>
              </a:rPr>
              <a:t>, by weighting the various ductility contributions in proportion to the work done by each system. For frame-type structure, the following equation, supposed in Priestley (2007), may be used to do this where the ductility at each level, </a:t>
            </a:r>
            <a:r>
              <a:rPr lang="en-GB" sz="1200" kern="1200" dirty="0" smtClean="0">
                <a:solidFill>
                  <a:schemeClr val="tx1"/>
                </a:solidFill>
                <a:latin typeface="+mn-lt"/>
                <a:ea typeface="+mn-ea"/>
                <a:cs typeface="+mn-cs"/>
                <a:sym typeface="Symbol"/>
              </a:rPr>
              <a:t></a:t>
            </a:r>
            <a:r>
              <a:rPr lang="en-GB" sz="1200" kern="1200" baseline="-25000" dirty="0" err="1" smtClean="0">
                <a:solidFill>
                  <a:schemeClr val="tx1"/>
                </a:solidFill>
                <a:latin typeface="+mn-lt"/>
                <a:ea typeface="+mn-ea"/>
                <a:cs typeface="+mn-cs"/>
              </a:rPr>
              <a:t>dEMP,i</a:t>
            </a:r>
            <a:r>
              <a:rPr lang="en-GB" sz="1200" kern="1200" dirty="0" smtClean="0">
                <a:solidFill>
                  <a:schemeClr val="tx1"/>
                </a:solidFill>
                <a:latin typeface="+mn-lt"/>
                <a:ea typeface="+mn-ea"/>
                <a:cs typeface="+mn-cs"/>
              </a:rPr>
              <a:t>, is weighted by the corresponding story shear, V</a:t>
            </a:r>
            <a:r>
              <a:rPr lang="en-GB" sz="1200" kern="1200" baseline="-25000" dirty="0" smtClean="0">
                <a:solidFill>
                  <a:schemeClr val="tx1"/>
                </a:solidFill>
                <a:latin typeface="+mn-lt"/>
                <a:ea typeface="+mn-ea"/>
                <a:cs typeface="+mn-cs"/>
              </a:rPr>
              <a:t>i</a:t>
            </a:r>
            <a:r>
              <a:rPr lang="en-GB" sz="1200" kern="1200" dirty="0" smtClean="0">
                <a:solidFill>
                  <a:schemeClr val="tx1"/>
                </a:solidFill>
                <a:latin typeface="+mn-lt"/>
                <a:ea typeface="+mn-ea"/>
                <a:cs typeface="+mn-cs"/>
              </a:rPr>
              <a:t>, acting on EMP at story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and story drift, </a:t>
            </a:r>
            <a:r>
              <a:rPr lang="en-GB" sz="1200" kern="1200" dirty="0" smtClean="0">
                <a:solidFill>
                  <a:schemeClr val="tx1"/>
                </a:solidFill>
                <a:latin typeface="+mn-lt"/>
                <a:ea typeface="+mn-ea"/>
                <a:cs typeface="+mn-cs"/>
                <a:sym typeface="Symbol"/>
              </a:rPr>
              <a:t></a:t>
            </a:r>
            <a:r>
              <a:rPr lang="en-GB" sz="1200" kern="1200" baseline="-250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a:t>
            </a:r>
            <a:r>
              <a:rPr lang="fr-BE"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It is clear that in order to calculate both ductility and shear story on EMP it is necessary to know the properties of EMP at each story, which are still unknown at this stage of design process. However, there is still another approach which can help determine the system ductility of the system based on strength assignment proposed by </a:t>
            </a:r>
            <a:r>
              <a:rPr lang="en-GB" sz="1200" kern="1200" dirty="0" err="1" smtClean="0">
                <a:solidFill>
                  <a:schemeClr val="tx1"/>
                </a:solidFill>
                <a:latin typeface="+mn-lt"/>
                <a:ea typeface="+mn-ea"/>
                <a:cs typeface="+mn-cs"/>
              </a:rPr>
              <a:t>Paulay</a:t>
            </a:r>
            <a:r>
              <a:rPr lang="en-GB" sz="1200" kern="1200" dirty="0" smtClean="0">
                <a:solidFill>
                  <a:schemeClr val="tx1"/>
                </a:solidFill>
                <a:latin typeface="+mn-lt"/>
                <a:ea typeface="+mn-ea"/>
                <a:cs typeface="+mn-cs"/>
              </a:rPr>
              <a:t> (2002). </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latin typeface="+mn-lt"/>
                <a:ea typeface="+mn-ea"/>
                <a:cs typeface="+mn-cs"/>
              </a:rPr>
              <a:t>Similarly, we</a:t>
            </a:r>
            <a:r>
              <a:rPr lang="fr-BE" sz="1200" kern="1200" baseline="0" dirty="0" smtClean="0">
                <a:solidFill>
                  <a:schemeClr val="tx1"/>
                </a:solidFill>
                <a:latin typeface="+mn-lt"/>
                <a:ea typeface="+mn-ea"/>
                <a:cs typeface="+mn-cs"/>
              </a:rPr>
              <a:t> can </a:t>
            </a:r>
            <a:r>
              <a:rPr lang="fr-BE" sz="1200" kern="1200" dirty="0" smtClean="0">
                <a:solidFill>
                  <a:schemeClr val="tx1"/>
                </a:solidFill>
                <a:latin typeface="+mn-lt"/>
                <a:ea typeface="+mn-ea"/>
                <a:cs typeface="+mn-cs"/>
              </a:rPr>
              <a:t>calculate</a:t>
            </a:r>
            <a:r>
              <a:rPr lang="fr-BE" sz="1200" kern="1200" baseline="0" dirty="0" smtClean="0">
                <a:solidFill>
                  <a:schemeClr val="tx1"/>
                </a:solidFill>
                <a:latin typeface="+mn-lt"/>
                <a:ea typeface="+mn-ea"/>
                <a:cs typeface="+mn-cs"/>
              </a:rPr>
              <a:t> EVD of retrofitted system of frame and EMP by weighting the overturning moments and EVD of each system, as shown in this formula.</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40</a:t>
            </a:fld>
            <a:endParaRPr lang="fr-B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Using DDBD</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hree main cases for designing EMP in retrofitted frames are summarized here. For the case (a), only</a:t>
            </a:r>
            <a:r>
              <a:rPr lang="en-GB" sz="1200" kern="1200" baseline="0" dirty="0" smtClean="0">
                <a:solidFill>
                  <a:schemeClr val="tx1"/>
                </a:solidFill>
                <a:latin typeface="+mn-lt"/>
                <a:ea typeface="+mn-ea"/>
                <a:cs typeface="+mn-cs"/>
              </a:rPr>
              <a:t> elastic resistance of EMP combined with nonlinear capacity of RC frame is activated.</a:t>
            </a:r>
          </a:p>
          <a:p>
            <a:r>
              <a:rPr lang="en-GB" sz="1200" kern="1200" baseline="0" dirty="0" smtClean="0">
                <a:solidFill>
                  <a:schemeClr val="tx1"/>
                </a:solidFill>
                <a:latin typeface="+mn-lt"/>
                <a:ea typeface="+mn-ea"/>
                <a:cs typeface="+mn-cs"/>
              </a:rPr>
              <a:t>Remove </a:t>
            </a:r>
            <a:r>
              <a:rPr lang="en-GB" sz="1200" kern="1200" baseline="0" dirty="0" err="1" smtClean="0">
                <a:solidFill>
                  <a:schemeClr val="tx1"/>
                </a:solidFill>
                <a:latin typeface="+mn-lt"/>
                <a:ea typeface="+mn-ea"/>
                <a:cs typeface="+mn-cs"/>
              </a:rPr>
              <a:t>Vb</a:t>
            </a:r>
            <a:endParaRPr lang="en-GB" sz="1200" kern="1200" baseline="0" dirty="0" smtClean="0">
              <a:solidFill>
                <a:schemeClr val="tx1"/>
              </a:solidFill>
              <a:latin typeface="+mn-lt"/>
              <a:ea typeface="+mn-ea"/>
              <a:cs typeface="+mn-cs"/>
            </a:endParaRPr>
          </a:p>
          <a:p>
            <a:r>
              <a:rPr lang="fr-BE" dirty="0" smtClean="0"/>
              <a:t>Green</a:t>
            </a:r>
            <a:r>
              <a:rPr lang="fr-BE" baseline="0" dirty="0" smtClean="0"/>
              <a:t> for target displacements</a:t>
            </a: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41</a:t>
            </a:fld>
            <a:endParaRPr lang="fr-B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BE" dirty="0" smtClean="0"/>
              <a:t>In case b, both resistance</a:t>
            </a:r>
            <a:r>
              <a:rPr lang="fr-BE" baseline="0" dirty="0" smtClean="0"/>
              <a:t> and ductility of EMP combined with linear capacity of RC frame are activated.</a:t>
            </a:r>
          </a:p>
          <a:p>
            <a:r>
              <a:rPr lang="fr-BE" dirty="0" smtClean="0"/>
              <a:t>Green</a:t>
            </a:r>
            <a:r>
              <a:rPr lang="fr-BE" baseline="0" dirty="0" smtClean="0"/>
              <a:t> for target displacements</a:t>
            </a:r>
          </a:p>
          <a:p>
            <a:r>
              <a:rPr lang="fr-BE" baseline="0" dirty="0" smtClean="0"/>
              <a:t>Remove Vb</a:t>
            </a: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42</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noProof="0" dirty="0" smtClean="0"/>
              <a:t>Many studies</a:t>
            </a:r>
            <a:r>
              <a:rPr lang="en-GB" baseline="0" noProof="0" dirty="0" smtClean="0"/>
              <a:t> have been performing to develop procedures to retrofit the RC frames. One of rather complete procedure to date is presented in ATC40. According to this document, to retrofit the frames we have to do three works; the first one is to do seismic evaluation of the existing frames; the second one is to decide retrofit strategies and the last one is to choose the retrofit systems related to the strategies that have been decided. Currently, there are some existing retrofit systems which can be used to retrofit RC frames such as steel bracing, steel or aluminium shear walls, base isolation and concrete shear walls. This study focuses on a new retrofit system with EMP.</a:t>
            </a:r>
            <a:endParaRPr lang="en-GB" noProof="0"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a:t>
            </a:fld>
            <a:endParaRPr lang="fr-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In case</a:t>
            </a:r>
            <a:r>
              <a:rPr lang="en-GB" sz="1200" kern="1200" baseline="0" dirty="0" smtClean="0">
                <a:solidFill>
                  <a:schemeClr val="tx1"/>
                </a:solidFill>
                <a:latin typeface="+mn-lt"/>
                <a:ea typeface="+mn-ea"/>
                <a:cs typeface="+mn-cs"/>
              </a:rPr>
              <a:t> c, only elastic resistance of both RC frames and EMP is activated.</a:t>
            </a:r>
          </a:p>
          <a:p>
            <a:r>
              <a:rPr lang="en-GB" sz="1200" kern="1200" baseline="0" dirty="0" smtClean="0">
                <a:solidFill>
                  <a:schemeClr val="tx1"/>
                </a:solidFill>
                <a:latin typeface="+mn-lt"/>
                <a:ea typeface="+mn-ea"/>
                <a:cs typeface="+mn-cs"/>
              </a:rPr>
              <a:t>Remove </a:t>
            </a:r>
            <a:r>
              <a:rPr lang="en-GB" sz="1200" kern="1200" baseline="0" dirty="0" err="1" smtClean="0">
                <a:solidFill>
                  <a:schemeClr val="tx1"/>
                </a:solidFill>
                <a:latin typeface="+mn-lt"/>
                <a:ea typeface="+mn-ea"/>
                <a:cs typeface="+mn-cs"/>
              </a:rPr>
              <a:t>Vb</a:t>
            </a:r>
            <a:r>
              <a:rPr lang="en-GB" sz="1200" kern="1200" baseline="0" dirty="0" smtClean="0">
                <a:solidFill>
                  <a:schemeClr val="tx1"/>
                </a:solidFill>
                <a:latin typeface="+mn-lt"/>
                <a:ea typeface="+mn-ea"/>
                <a:cs typeface="+mn-cs"/>
              </a:rPr>
              <a:t> if possible</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43</a:t>
            </a:fld>
            <a:endParaRPr lang="fr-B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Remove the</a:t>
            </a:r>
            <a:r>
              <a:rPr lang="en-GB" sz="1200" b="1" kern="1200" baseline="0" dirty="0" smtClean="0">
                <a:solidFill>
                  <a:schemeClr val="tx1"/>
                </a:solidFill>
                <a:latin typeface="+mn-lt"/>
                <a:ea typeface="+mn-ea"/>
                <a:cs typeface="+mn-cs"/>
              </a:rPr>
              <a:t> text of</a:t>
            </a:r>
            <a:r>
              <a:rPr lang="en-GB" sz="1200" b="1" kern="1200" dirty="0" smtClean="0">
                <a:solidFill>
                  <a:schemeClr val="tx1"/>
                </a:solidFill>
                <a:latin typeface="+mn-lt"/>
                <a:ea typeface="+mn-ea"/>
                <a:cs typeface="+mn-cs"/>
              </a:rPr>
              <a:t> node retrofitted</a:t>
            </a:r>
          </a:p>
          <a:p>
            <a:r>
              <a:rPr lang="en-GB" sz="1200" b="1" kern="1200" dirty="0" smtClean="0">
                <a:solidFill>
                  <a:schemeClr val="tx1"/>
                </a:solidFill>
                <a:latin typeface="+mn-lt"/>
                <a:ea typeface="+mn-ea"/>
                <a:cs typeface="+mn-cs"/>
              </a:rPr>
              <a:t>I take</a:t>
            </a:r>
            <a:r>
              <a:rPr lang="en-GB" sz="1200" b="1" kern="1200" baseline="0" dirty="0" smtClean="0">
                <a:solidFill>
                  <a:schemeClr val="tx1"/>
                </a:solidFill>
                <a:latin typeface="+mn-lt"/>
                <a:ea typeface="+mn-ea"/>
                <a:cs typeface="+mn-cs"/>
              </a:rPr>
              <a:t> here the case b as the sample example for each step of design procedure</a:t>
            </a:r>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Step 1: Selecting the target displacement of the retrofitted frame</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pushover curve of the existing frame is shown here. There are two parts in the curve: the continuous one from origin to the brittle failure of the frame due to crushing of concrete at the beam-column joint and the other, represented by the dashed line, from the node failure point to ultimate behaviour of the frame if it is assumed that node is retrofitted. The failure of node of this frame is coincident with the first hinge occurring on the beam. This is shown by the triangular symbol. The performance point corresponding to magnitude of earthquake having </a:t>
            </a:r>
            <a:r>
              <a:rPr lang="en-GB" sz="1200" kern="1200" dirty="0" err="1" smtClean="0">
                <a:solidFill>
                  <a:schemeClr val="tx1"/>
                </a:solidFill>
                <a:latin typeface="+mn-lt"/>
                <a:ea typeface="+mn-ea"/>
                <a:cs typeface="+mn-cs"/>
              </a:rPr>
              <a:t>PGAs</a:t>
            </a:r>
            <a:r>
              <a:rPr lang="en-GB" sz="1200" kern="1200" dirty="0" smtClean="0">
                <a:solidFill>
                  <a:schemeClr val="tx1"/>
                </a:solidFill>
                <a:latin typeface="+mn-lt"/>
                <a:ea typeface="+mn-ea"/>
                <a:cs typeface="+mn-cs"/>
              </a:rPr>
              <a:t> of 0.15g is also presented in the figure. It is clear that under the PGA of 0.15g the frame will fail before reaching the target displacement due to premature failure at the beam-column joint. In order to ensure that after being retrofitted the frame can reach the target displacement or drift under the seismicity with PGA of 0.15g the retrofitted frame should not exceed the displacement or drift at which the collapse of beam-column joint occurs. Therefore, the target drift or displacement at the top of retrofitted frame should be less than that value. For the studied frame, the drift at failure due to node is 0.514% corresponding to a top displacement of 0.095m. The first choice of target drift or displacement of the retrofitted frame is 0.5%. The maximum resistance of the existing frame is found to be 174.7 </a:t>
            </a:r>
            <a:r>
              <a:rPr lang="en-GB" sz="1200" kern="1200" dirty="0" err="1" smtClean="0">
                <a:solidFill>
                  <a:schemeClr val="tx1"/>
                </a:solidFill>
                <a:latin typeface="+mn-lt"/>
                <a:ea typeface="+mn-ea"/>
                <a:cs typeface="+mn-cs"/>
              </a:rPr>
              <a:t>kN</a:t>
            </a:r>
            <a:r>
              <a:rPr lang="en-GB" sz="1200" kern="1200" dirty="0" smtClean="0">
                <a:solidFill>
                  <a:schemeClr val="tx1"/>
                </a:solidFill>
                <a:latin typeface="+mn-lt"/>
                <a:ea typeface="+mn-ea"/>
                <a:cs typeface="+mn-cs"/>
              </a:rPr>
              <a:t> corresponding to the drift of 0.514% and the shear resistance of the RC frame at 0.5% drift is found to be 170 </a:t>
            </a:r>
            <a:r>
              <a:rPr lang="en-GB" sz="1200" kern="1200" dirty="0" err="1" smtClean="0">
                <a:solidFill>
                  <a:schemeClr val="tx1"/>
                </a:solidFill>
                <a:latin typeface="+mn-lt"/>
                <a:ea typeface="+mn-ea"/>
                <a:cs typeface="+mn-cs"/>
              </a:rPr>
              <a:t>kN</a:t>
            </a:r>
            <a:r>
              <a:rPr lang="en-GB" sz="1200" kern="1200" dirty="0" smtClean="0">
                <a:solidFill>
                  <a:schemeClr val="tx1"/>
                </a:solidFill>
                <a:latin typeface="+mn-lt"/>
                <a:ea typeface="+mn-ea"/>
                <a:cs typeface="+mn-cs"/>
              </a:rPr>
              <a:t>. </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44</a:t>
            </a:fld>
            <a:endParaRPr lang="fr-B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Step 2: Target displacement profile, equivalent Single Degree of Freedom Properties of the retrofitted frame and determination of the ductility and Equivalent Viscous Damping (EVD) of the existing frame </a:t>
            </a:r>
            <a:endParaRPr lang="fr-BE"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Based on the target drift of 0.5%, the target design displacement profile is defined. This enables to calculate the properties of the new retrofitted system and of its equivalent SDOF system. They are shown in the table. From this</a:t>
            </a:r>
            <a:r>
              <a:rPr lang="en-GB" sz="1200" kern="1200" baseline="0" dirty="0" smtClean="0">
                <a:solidFill>
                  <a:schemeClr val="tx1"/>
                </a:solidFill>
                <a:latin typeface="+mn-lt"/>
                <a:ea typeface="+mn-ea"/>
                <a:cs typeface="+mn-cs"/>
              </a:rPr>
              <a:t> tabl</a:t>
            </a:r>
            <a:r>
              <a:rPr lang="en-GB" sz="1200" kern="1200" dirty="0" smtClean="0">
                <a:solidFill>
                  <a:schemeClr val="tx1"/>
                </a:solidFill>
                <a:latin typeface="+mn-lt"/>
                <a:ea typeface="+mn-ea"/>
                <a:cs typeface="+mn-cs"/>
              </a:rPr>
              <a:t>e</a:t>
            </a:r>
            <a:r>
              <a:rPr lang="en-GB" sz="1200" kern="1200" baseline="0" dirty="0" smtClean="0">
                <a:solidFill>
                  <a:schemeClr val="tx1"/>
                </a:solidFill>
                <a:latin typeface="+mn-lt"/>
                <a:ea typeface="+mn-ea"/>
                <a:cs typeface="+mn-cs"/>
              </a:rPr>
              <a:t> we can determine</a:t>
            </a:r>
            <a:r>
              <a:rPr lang="en-GB" sz="1200" kern="1200" dirty="0" smtClean="0">
                <a:solidFill>
                  <a:schemeClr val="tx1"/>
                </a:solidFill>
                <a:latin typeface="+mn-lt"/>
                <a:ea typeface="+mn-ea"/>
                <a:cs typeface="+mn-cs"/>
              </a:rPr>
              <a:t> the design displacement, </a:t>
            </a:r>
            <a:r>
              <a:rPr lang="en-GB" sz="1200" kern="1200" dirty="0" smtClean="0">
                <a:solidFill>
                  <a:schemeClr val="tx1"/>
                </a:solidFill>
                <a:latin typeface="+mn-lt"/>
                <a:ea typeface="+mn-ea"/>
                <a:cs typeface="+mn-cs"/>
                <a:sym typeface="Symbol"/>
              </a:rPr>
              <a:t></a:t>
            </a:r>
            <a:r>
              <a:rPr lang="en-GB" sz="1200" kern="1200" baseline="-25000" dirty="0" smtClean="0">
                <a:solidFill>
                  <a:schemeClr val="tx1"/>
                </a:solidFill>
                <a:latin typeface="+mn-lt"/>
                <a:ea typeface="+mn-ea"/>
                <a:cs typeface="+mn-cs"/>
              </a:rPr>
              <a:t>d</a:t>
            </a:r>
            <a:r>
              <a:rPr lang="en-GB" sz="1200" kern="1200" dirty="0" smtClean="0">
                <a:solidFill>
                  <a:schemeClr val="tx1"/>
                </a:solidFill>
                <a:latin typeface="+mn-lt"/>
                <a:ea typeface="+mn-ea"/>
                <a:cs typeface="+mn-cs"/>
              </a:rPr>
              <a:t>, the effective mass, m</a:t>
            </a:r>
            <a:r>
              <a:rPr lang="en-GB" sz="1200" kern="1200" baseline="-25000" dirty="0" smtClean="0">
                <a:solidFill>
                  <a:schemeClr val="tx1"/>
                </a:solidFill>
                <a:latin typeface="+mn-lt"/>
                <a:ea typeface="+mn-ea"/>
                <a:cs typeface="+mn-cs"/>
              </a:rPr>
              <a:t>e</a:t>
            </a:r>
            <a:r>
              <a:rPr lang="en-GB" sz="1200" kern="1200" dirty="0" smtClean="0">
                <a:solidFill>
                  <a:schemeClr val="tx1"/>
                </a:solidFill>
                <a:latin typeface="+mn-lt"/>
                <a:ea typeface="+mn-ea"/>
                <a:cs typeface="+mn-cs"/>
              </a:rPr>
              <a:t>, the effective height, H</a:t>
            </a:r>
            <a:r>
              <a:rPr lang="en-GB" sz="1200" kern="1200" baseline="-25000" dirty="0" smtClean="0">
                <a:solidFill>
                  <a:schemeClr val="tx1"/>
                </a:solidFill>
                <a:latin typeface="+mn-lt"/>
                <a:ea typeface="+mn-ea"/>
                <a:cs typeface="+mn-cs"/>
              </a:rPr>
              <a:t>e</a:t>
            </a:r>
            <a:r>
              <a:rPr lang="en-GB" sz="1200" kern="1200" dirty="0" smtClean="0">
                <a:solidFill>
                  <a:schemeClr val="tx1"/>
                </a:solidFill>
                <a:latin typeface="+mn-lt"/>
                <a:ea typeface="+mn-ea"/>
                <a:cs typeface="+mn-cs"/>
              </a:rPr>
              <a:t>, of the equivalent SDOF system are defined as follows. </a:t>
            </a:r>
            <a:r>
              <a:rPr lang="en-GB" dirty="0" smtClean="0"/>
              <a:t>The EVD of RC frames is 5% because target drift is less than yield drift.</a:t>
            </a:r>
            <a:endParaRPr lang="fr-BE" dirty="0" smtClean="0"/>
          </a:p>
          <a:p>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45</a:t>
            </a:fld>
            <a:endParaRPr lang="fr-B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Step 3: Assuming the unit base shear acting on the retrofitted frame; proportioning this base shear to the RC frame and to the EMP system; determining the shear story on EMP system </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calculate the EVD of the EMP system, it is necessary to know the shears and the ductility of EMP at each story. This can be done by using strength assignment to the RC frame and the EMP system. This is based on the approach proposed by </a:t>
            </a:r>
            <a:r>
              <a:rPr lang="en-GB" sz="1200" kern="1200" dirty="0" err="1" smtClean="0">
                <a:solidFill>
                  <a:schemeClr val="tx1"/>
                </a:solidFill>
                <a:latin typeface="+mn-lt"/>
                <a:ea typeface="+mn-ea"/>
                <a:cs typeface="+mn-cs"/>
              </a:rPr>
              <a:t>Paulay</a:t>
            </a:r>
            <a:r>
              <a:rPr lang="en-GB" sz="1200" kern="1200" dirty="0" smtClean="0">
                <a:solidFill>
                  <a:schemeClr val="tx1"/>
                </a:solidFill>
                <a:latin typeface="+mn-lt"/>
                <a:ea typeface="+mn-ea"/>
                <a:cs typeface="+mn-cs"/>
              </a:rPr>
              <a:t> (2002). Assuming that the total base shear acting on retrofitted system is equal to one with ten percent of the base shear assigned to the existing frame, the remaining will be assigned to the EMP system. Based on the target displacement profile calculated in step 2, the shear story on the RC frame and on the EMP system can be distributed as in this</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able.</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46</a:t>
            </a:fld>
            <a:endParaRPr lang="fr-B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Step 4: Choosing the yield drifts for the EMP; determining ductility of EMP system and EVD of the EMP system</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global ductility of EMP system is dependent on the local ductility at each story, which is in turn dependent on the target and yield drifts of EMP on that story. The target drifts over the height of the retrofitted frame is already determined. The yield drifts of EMP on each story can be chosen from 0.12% to 0.4% as presented previously. In the current example, EMP yield drifts for all stories have first been chosen to be equal to 0.3%. From this drift and the shear story on EMP system, one can calculate the yield displacements as well as the ductility of EMP on each story as</a:t>
            </a:r>
            <a:r>
              <a:rPr lang="en-GB" sz="1200" kern="1200" baseline="0" dirty="0" smtClean="0">
                <a:solidFill>
                  <a:schemeClr val="tx1"/>
                </a:solidFill>
                <a:latin typeface="+mn-lt"/>
                <a:ea typeface="+mn-ea"/>
                <a:cs typeface="+mn-cs"/>
              </a:rPr>
              <a:t> presented in this table</a:t>
            </a:r>
            <a:r>
              <a:rPr lang="en-GB" sz="1200" kern="1200" dirty="0" smtClean="0">
                <a:solidFill>
                  <a:schemeClr val="tx1"/>
                </a:solidFill>
                <a:latin typeface="+mn-lt"/>
                <a:ea typeface="+mn-ea"/>
                <a:cs typeface="+mn-cs"/>
              </a:rPr>
              <a:t>. The global ductility of the EMP system is then determined by weighting the ductility and shear story on each story. From that we</a:t>
            </a:r>
            <a:r>
              <a:rPr lang="en-GB" sz="1200" kern="1200" baseline="0" dirty="0" smtClean="0">
                <a:solidFill>
                  <a:schemeClr val="tx1"/>
                </a:solidFill>
                <a:latin typeface="+mn-lt"/>
                <a:ea typeface="+mn-ea"/>
                <a:cs typeface="+mn-cs"/>
              </a:rPr>
              <a:t> will calculate the EVD of EMP system.</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47</a:t>
            </a:fld>
            <a:endParaRPr lang="fr-B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Step 5: Determining OTM of both EMP and existing frame and calculating the Equivalent Viscous Damping of the retrofitted RC-MRF with EMP</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EVD of the dual system will be calculated based on the EVD of the individual systems by weighting their EVD and OTM corresponding to the shear story of each system. The proportions of overturning moment resisted by each system is determined using statics for the distribution of the equivalent lateral force acting on the dual system, presented in this</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able, the EVD of the dual system can be obtained by weighting the values of EVD of the individual system:</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48</a:t>
            </a:fld>
            <a:endParaRPr lang="fr-B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Step 6: Inelastic design spectra and DDBD design base shear</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From the dual-system EVD, the spectrum reduction factor, R</a:t>
            </a:r>
            <a:r>
              <a:rPr lang="en-GB" sz="1200" kern="1200" baseline="-25000" dirty="0" smtClean="0">
                <a:solidFill>
                  <a:schemeClr val="tx1"/>
                </a:solidFill>
                <a:latin typeface="+mn-lt"/>
                <a:ea typeface="+mn-ea"/>
                <a:cs typeface="+mn-cs"/>
                <a:sym typeface="Symbol"/>
              </a:rPr>
              <a:t></a:t>
            </a:r>
            <a:r>
              <a:rPr lang="en-GB" sz="1200" kern="1200" dirty="0" smtClean="0">
                <a:solidFill>
                  <a:schemeClr val="tx1"/>
                </a:solidFill>
                <a:latin typeface="+mn-lt"/>
                <a:ea typeface="+mn-ea"/>
                <a:cs typeface="+mn-cs"/>
              </a:rPr>
              <a:t>, is determined</a:t>
            </a:r>
            <a:r>
              <a:rPr lang="en-GB" sz="1200" kern="1200" baseline="0" dirty="0" smtClean="0">
                <a:solidFill>
                  <a:schemeClr val="tx1"/>
                </a:solidFill>
                <a:latin typeface="+mn-lt"/>
                <a:ea typeface="+mn-ea"/>
                <a:cs typeface="+mn-cs"/>
              </a:rPr>
              <a:t> as this formula. </a:t>
            </a:r>
            <a:r>
              <a:rPr lang="en-GB" sz="1200" kern="1200" dirty="0" smtClean="0">
                <a:solidFill>
                  <a:schemeClr val="tx1"/>
                </a:solidFill>
                <a:latin typeface="+mn-lt"/>
                <a:ea typeface="+mn-ea"/>
                <a:cs typeface="+mn-cs"/>
              </a:rPr>
              <a:t>Using this reduction factor to reduce the design spectrum, the effective period, </a:t>
            </a:r>
            <a:r>
              <a:rPr lang="en-GB" sz="1200" kern="1200" dirty="0" err="1" smtClean="0">
                <a:solidFill>
                  <a:schemeClr val="tx1"/>
                </a:solidFill>
                <a:latin typeface="+mn-lt"/>
                <a:ea typeface="+mn-ea"/>
                <a:cs typeface="+mn-cs"/>
              </a:rPr>
              <a:t>T</a:t>
            </a:r>
            <a:r>
              <a:rPr lang="en-GB" sz="1200" kern="1200" baseline="-25000" dirty="0" err="1" smtClean="0">
                <a:solidFill>
                  <a:schemeClr val="tx1"/>
                </a:solidFill>
                <a:latin typeface="+mn-lt"/>
                <a:ea typeface="+mn-ea"/>
                <a:cs typeface="+mn-cs"/>
              </a:rPr>
              <a:t>eff</a:t>
            </a:r>
            <a:r>
              <a:rPr lang="en-GB" sz="1200" kern="1200" dirty="0" smtClean="0">
                <a:solidFill>
                  <a:schemeClr val="tx1"/>
                </a:solidFill>
                <a:latin typeface="+mn-lt"/>
                <a:ea typeface="+mn-ea"/>
                <a:cs typeface="+mn-cs"/>
              </a:rPr>
              <a:t>, can be found from the design displacement, </a:t>
            </a:r>
            <a:r>
              <a:rPr lang="en-GB" sz="1200" kern="1200" dirty="0" smtClean="0">
                <a:solidFill>
                  <a:schemeClr val="tx1"/>
                </a:solidFill>
                <a:latin typeface="+mn-lt"/>
                <a:ea typeface="+mn-ea"/>
                <a:cs typeface="+mn-cs"/>
                <a:sym typeface="Symbol"/>
              </a:rPr>
              <a:t></a:t>
            </a:r>
            <a:r>
              <a:rPr lang="en-GB" sz="1200" kern="1200" baseline="-25000" dirty="0" smtClean="0">
                <a:solidFill>
                  <a:schemeClr val="tx1"/>
                </a:solidFill>
                <a:latin typeface="+mn-lt"/>
                <a:ea typeface="+mn-ea"/>
                <a:cs typeface="+mn-cs"/>
              </a:rPr>
              <a:t>d</a:t>
            </a:r>
            <a:r>
              <a:rPr lang="en-GB" sz="1200" kern="1200" dirty="0" smtClean="0">
                <a:solidFill>
                  <a:schemeClr val="tx1"/>
                </a:solidFill>
                <a:latin typeface="+mn-lt"/>
                <a:ea typeface="+mn-ea"/>
                <a:cs typeface="+mn-cs"/>
              </a:rPr>
              <a:t>, and the reduced spectrum as demonstrated in this</a:t>
            </a:r>
            <a:r>
              <a:rPr lang="en-GB" sz="1200" kern="1200" baseline="0" dirty="0" smtClean="0">
                <a:solidFill>
                  <a:schemeClr val="tx1"/>
                </a:solidFill>
                <a:latin typeface="+mn-lt"/>
                <a:ea typeface="+mn-ea"/>
                <a:cs typeface="+mn-cs"/>
              </a:rPr>
              <a:t> figure</a:t>
            </a:r>
            <a:r>
              <a:rPr lang="en-GB" sz="1200" kern="1200" dirty="0" smtClean="0">
                <a:solidFill>
                  <a:schemeClr val="tx1"/>
                </a:solidFill>
                <a:latin typeface="+mn-lt"/>
                <a:ea typeface="+mn-ea"/>
                <a:cs typeface="+mn-cs"/>
              </a:rPr>
              <a:t>. The effective, </a:t>
            </a:r>
            <a:r>
              <a:rPr lang="en-GB" sz="1200" kern="1200" dirty="0" err="1" smtClean="0">
                <a:solidFill>
                  <a:schemeClr val="tx1"/>
                </a:solidFill>
                <a:latin typeface="+mn-lt"/>
                <a:ea typeface="+mn-ea"/>
                <a:cs typeface="+mn-cs"/>
              </a:rPr>
              <a:t>K</a:t>
            </a:r>
            <a:r>
              <a:rPr lang="en-GB" sz="1200" kern="1200" baseline="-25000" dirty="0" err="1" smtClean="0">
                <a:solidFill>
                  <a:schemeClr val="tx1"/>
                </a:solidFill>
                <a:latin typeface="+mn-lt"/>
                <a:ea typeface="+mn-ea"/>
                <a:cs typeface="+mn-cs"/>
              </a:rPr>
              <a:t>e</a:t>
            </a:r>
            <a:r>
              <a:rPr lang="en-GB" sz="1200" kern="1200" dirty="0" smtClean="0">
                <a:solidFill>
                  <a:schemeClr val="tx1"/>
                </a:solidFill>
                <a:latin typeface="+mn-lt"/>
                <a:ea typeface="+mn-ea"/>
                <a:cs typeface="+mn-cs"/>
              </a:rPr>
              <a:t>, and subsequently the design base shear are then calculated.</a:t>
            </a:r>
          </a:p>
          <a:p>
            <a:r>
              <a:rPr lang="en-GB" dirty="0" smtClean="0"/>
              <a:t>The RC frame contributes 37% of the resistance to the dual system, not 10% as already assumed (170/459.3 = 37%). </a:t>
            </a:r>
            <a:r>
              <a:rPr lang="en-GB" dirty="0" smtClean="0">
                <a:sym typeface="Symbol"/>
              </a:rPr>
              <a:t> R</a:t>
            </a:r>
            <a:r>
              <a:rPr lang="en-GB" dirty="0" smtClean="0"/>
              <a:t>eassume the contribution of the RC frame to the retrofitted system. After three iterative steps: the shear resistance of the RC frame contributing to the total shear resistance of the retrofitted frame is found to be 34%. The damping of the dual system is 9.19% and the effective period of the substituted SDOF system is 1.29s. The effective stiffness and design base shear are found to be 7260189 </a:t>
            </a:r>
            <a:r>
              <a:rPr lang="en-GB" dirty="0" err="1" smtClean="0"/>
              <a:t>kN</a:t>
            </a:r>
            <a:r>
              <a:rPr lang="en-GB" dirty="0" smtClean="0"/>
              <a:t>/m and 503.1kN, respectively.</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49</a:t>
            </a:fld>
            <a:endParaRPr lang="fr-B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kern="1200" dirty="0" smtClean="0">
                <a:solidFill>
                  <a:schemeClr val="tx1"/>
                </a:solidFill>
                <a:latin typeface="+mn-lt"/>
                <a:ea typeface="+mn-ea"/>
                <a:cs typeface="+mn-cs"/>
              </a:rPr>
              <a:t>Step 7: Distributing the total base shear to each story and selecting and distributing the EMP throughout the structure</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Having obtained the total base shear acting on structure, the shear forces acting on each story over the height of the case study frame can be determined. Based on these shear forces, the shear story acting on EMP system can be calculated based on shear proportions to EMP assumed in step 6. The kinds of EMP in each story can be selected. Due to the symmetry in geometry, EMP shall be put at the middle span of the frame. This table shows the selected EMP and their properties for each story in the current example.</a:t>
            </a:r>
          </a:p>
          <a:p>
            <a:r>
              <a:rPr lang="en-GB" sz="1200" b="1" kern="1200" dirty="0" smtClean="0">
                <a:solidFill>
                  <a:schemeClr val="tx1"/>
                </a:solidFill>
                <a:latin typeface="+mn-lt"/>
                <a:ea typeface="+mn-ea"/>
                <a:cs typeface="+mn-cs"/>
              </a:rPr>
              <a:t>Step 8: Making an elastic analysis of the retrofitted frame and comparing the properties of the retrofitted frame with the design criteria</a:t>
            </a:r>
            <a:endParaRPr lang="fr-BE"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Then, the retrofitted frame will be elastically analysed under a set of shear forces determined from the previous steps. It should be noted that the stiffness of beam and column elements is reduced by 50% taking into account the cracking of the concrete, as required by EC8. In addition, in accordance with DDBD, the stiffness of EMP will be taken as the secant stiffness, corresponding to the target displacement or target drift of the retrofitted frame. The values of initial stiffness and secant stiffness of EMP at each story are given this Table. </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50</a:t>
            </a:fld>
            <a:endParaRPr lang="fr-B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8775" indent="-358775" algn="just">
              <a:buFont typeface="Wingdings" pitchFamily="2" charset="2"/>
              <a:buChar char="§"/>
            </a:pPr>
            <a:r>
              <a:rPr lang="en-GB" dirty="0" smtClean="0"/>
              <a:t>Step 8: Linear analysis </a:t>
            </a:r>
            <a:r>
              <a:rPr lang="en-GB" dirty="0" smtClean="0">
                <a:sym typeface="Symbol"/>
              </a:rPr>
              <a:t> </a:t>
            </a:r>
            <a:r>
              <a:rPr lang="en-GB" baseline="-25000" dirty="0" smtClean="0">
                <a:sym typeface="Symbol"/>
              </a:rPr>
              <a:t>top</a:t>
            </a:r>
            <a:r>
              <a:rPr lang="en-GB" dirty="0" smtClean="0"/>
              <a:t> = 0.116m; </a:t>
            </a:r>
            <a:r>
              <a:rPr lang="en-GB" dirty="0" err="1" smtClean="0"/>
              <a:t>V</a:t>
            </a:r>
            <a:r>
              <a:rPr lang="en-GB" baseline="-25000" dirty="0" err="1" smtClean="0"/>
              <a:t>b,MRF</a:t>
            </a:r>
            <a:r>
              <a:rPr lang="en-GB" baseline="-25000" dirty="0" smtClean="0"/>
              <a:t> </a:t>
            </a:r>
            <a:r>
              <a:rPr lang="en-GB" dirty="0" smtClean="0"/>
              <a:t>= 270.6 </a:t>
            </a:r>
            <a:r>
              <a:rPr lang="en-GB" dirty="0" err="1" smtClean="0"/>
              <a:t>kN</a:t>
            </a:r>
            <a:r>
              <a:rPr lang="en-GB" dirty="0" smtClean="0"/>
              <a:t> &gt;&gt; </a:t>
            </a:r>
            <a:r>
              <a:rPr lang="en-GB" dirty="0" err="1" smtClean="0"/>
              <a:t>V</a:t>
            </a:r>
            <a:r>
              <a:rPr lang="en-GB" baseline="-25000" dirty="0" err="1" smtClean="0"/>
              <a:t>b,Rd,MRF</a:t>
            </a:r>
            <a:r>
              <a:rPr lang="en-GB" baseline="-25000" dirty="0" smtClean="0"/>
              <a:t> </a:t>
            </a:r>
            <a:r>
              <a:rPr lang="en-GB" dirty="0" smtClean="0"/>
              <a:t>= 170.0 </a:t>
            </a:r>
            <a:r>
              <a:rPr lang="en-GB" dirty="0" err="1" smtClean="0"/>
              <a:t>kN</a:t>
            </a:r>
            <a:r>
              <a:rPr lang="en-GB" dirty="0" smtClean="0"/>
              <a:t>. </a:t>
            </a:r>
          </a:p>
          <a:p>
            <a:pPr marL="358775" indent="-358775" algn="just"/>
            <a:r>
              <a:rPr lang="en-GB" dirty="0" smtClean="0"/>
              <a:t>	In addition, </a:t>
            </a:r>
            <a:r>
              <a:rPr lang="en-GB" dirty="0" err="1" smtClean="0"/>
              <a:t>V</a:t>
            </a:r>
            <a:r>
              <a:rPr lang="en-GB" baseline="-25000" dirty="0" err="1" smtClean="0"/>
              <a:t>b,MRF</a:t>
            </a:r>
            <a:r>
              <a:rPr lang="en-GB" baseline="-25000" dirty="0" smtClean="0"/>
              <a:t> </a:t>
            </a:r>
            <a:r>
              <a:rPr lang="en-GB" dirty="0" smtClean="0"/>
              <a:t>/ </a:t>
            </a:r>
            <a:r>
              <a:rPr lang="en-GB" dirty="0" err="1" smtClean="0"/>
              <a:t>V</a:t>
            </a:r>
            <a:r>
              <a:rPr lang="en-GB" baseline="-25000" dirty="0" err="1" smtClean="0"/>
              <a:t>base</a:t>
            </a:r>
            <a:r>
              <a:rPr lang="en-GB" baseline="-25000" dirty="0" smtClean="0"/>
              <a:t> </a:t>
            </a:r>
            <a:r>
              <a:rPr lang="en-GB" dirty="0" smtClean="0"/>
              <a:t> = 53% different from 34% assumed in the preliminary design process. </a:t>
            </a:r>
            <a:endParaRPr lang="fr-BE" dirty="0" smtClean="0"/>
          </a:p>
          <a:p>
            <a:pPr marL="358775" indent="-358775" algn="just"/>
            <a:r>
              <a:rPr lang="en-GB" dirty="0" smtClean="0">
                <a:sym typeface="Symbol"/>
              </a:rPr>
              <a:t>	 </a:t>
            </a:r>
            <a:r>
              <a:rPr lang="en-GB" dirty="0" smtClean="0"/>
              <a:t>to reassume the target displacement at top and the yield drifts of EMP of the retrofitted frame. In the current example, the final target drift is found to be 0.48% and the yield drifts of the EMP are taken as 0.4%. </a:t>
            </a:r>
            <a:r>
              <a:rPr lang="en-GB" dirty="0" smtClean="0">
                <a:sym typeface="Symbol"/>
              </a:rPr>
              <a:t></a:t>
            </a:r>
            <a:r>
              <a:rPr lang="en-GB" baseline="-25000" dirty="0" smtClean="0">
                <a:sym typeface="Symbol"/>
              </a:rPr>
              <a:t>top</a:t>
            </a:r>
            <a:r>
              <a:rPr lang="en-GB" dirty="0" smtClean="0"/>
              <a:t> = 0.091m (0.49% drift); </a:t>
            </a:r>
            <a:r>
              <a:rPr lang="en-GB" dirty="0" err="1" smtClean="0"/>
              <a:t>V</a:t>
            </a:r>
            <a:r>
              <a:rPr lang="en-GB" baseline="-25000" dirty="0" err="1" smtClean="0"/>
              <a:t>b,MRF</a:t>
            </a:r>
            <a:r>
              <a:rPr lang="en-GB" baseline="-25000" dirty="0" smtClean="0"/>
              <a:t> </a:t>
            </a:r>
            <a:r>
              <a:rPr lang="en-GB" dirty="0" smtClean="0"/>
              <a:t>= 165kN &lt;</a:t>
            </a:r>
            <a:r>
              <a:rPr lang="en-GB" dirty="0" err="1" smtClean="0"/>
              <a:t>V</a:t>
            </a:r>
            <a:r>
              <a:rPr lang="en-GB" baseline="-25000" dirty="0" err="1" smtClean="0"/>
              <a:t>b,Rd,MRF</a:t>
            </a:r>
            <a:r>
              <a:rPr lang="en-GB" baseline="-25000" dirty="0" smtClean="0"/>
              <a:t> </a:t>
            </a:r>
            <a:r>
              <a:rPr lang="en-GB" dirty="0" smtClean="0"/>
              <a:t>= 170.0 </a:t>
            </a:r>
            <a:r>
              <a:rPr lang="en-GB" dirty="0" err="1" smtClean="0"/>
              <a:t>kN</a:t>
            </a:r>
            <a:r>
              <a:rPr lang="en-GB" dirty="0" smtClean="0"/>
              <a:t> The RC frame contributes about 27% of the total base shear acting on the retrofitted system.</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51</a:t>
            </a:fld>
            <a:endParaRPr lang="fr-B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kern="1200" dirty="0" smtClean="0">
                <a:solidFill>
                  <a:schemeClr val="tx1"/>
                </a:solidFill>
                <a:latin typeface="+mn-lt"/>
                <a:ea typeface="+mn-ea"/>
                <a:cs typeface="+mn-cs"/>
              </a:rPr>
              <a:t>The left figure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presents displacement profiles of the frame before being retrofitted at selected target displacement (the curves in black). The curves in red expresses the average displacement profiles of the retrofitted frame performed by NLTH analysis under 4 </a:t>
            </a:r>
            <a:r>
              <a:rPr lang="en-GB" sz="1200" kern="1200" dirty="0" err="1" smtClean="0">
                <a:solidFill>
                  <a:schemeClr val="tx1"/>
                </a:solidFill>
                <a:latin typeface="+mn-lt"/>
                <a:ea typeface="+mn-ea"/>
                <a:cs typeface="+mn-cs"/>
              </a:rPr>
              <a:t>accelerograms</a:t>
            </a:r>
            <a:r>
              <a:rPr lang="en-GB" sz="1200" kern="1200" dirty="0" smtClean="0">
                <a:solidFill>
                  <a:schemeClr val="tx1"/>
                </a:solidFill>
                <a:latin typeface="+mn-lt"/>
                <a:ea typeface="+mn-ea"/>
                <a:cs typeface="+mn-cs"/>
              </a:rPr>
              <a:t> corresponding to design </a:t>
            </a:r>
            <a:r>
              <a:rPr lang="en-GB" sz="1200" kern="1200" dirty="0" err="1" smtClean="0">
                <a:solidFill>
                  <a:schemeClr val="tx1"/>
                </a:solidFill>
                <a:latin typeface="+mn-lt"/>
                <a:ea typeface="+mn-ea"/>
                <a:cs typeface="+mn-cs"/>
              </a:rPr>
              <a:t>PGAs</a:t>
            </a:r>
            <a:r>
              <a:rPr lang="en-GB" sz="1200" kern="1200" dirty="0" smtClean="0">
                <a:solidFill>
                  <a:schemeClr val="tx1"/>
                </a:solidFill>
                <a:latin typeface="+mn-lt"/>
                <a:ea typeface="+mn-ea"/>
                <a:cs typeface="+mn-cs"/>
              </a:rPr>
              <a:t>. The cyan dashed curves depict the target design displacements of the retrofitted frame. The curves in green show the displacement profiles of the retrofitted frame from Pushover analysis. Observing the real and target displacement profiles of the frame before and after being retrofitted, it is easily seen that all these curves fit well together. Under the design earthquake, the displacement of the retrofitted frame is nearly the same as the target displacement selected in the design process. The proposed design method in relevance with DDBD gives a useful tool to retrofit the frame using EMP. It is also observed that the results from Pushover analysis are greater than those from NLTH analysis.</a:t>
            </a:r>
          </a:p>
          <a:p>
            <a:r>
              <a:rPr lang="en-GB" sz="1200" kern="1200" dirty="0" smtClean="0">
                <a:solidFill>
                  <a:schemeClr val="tx1"/>
                </a:solidFill>
                <a:latin typeface="+mn-lt"/>
                <a:ea typeface="+mn-ea"/>
                <a:cs typeface="+mn-cs"/>
              </a:rPr>
              <a:t>Right figure shows the resulting shear forces and shear resistance of the frame before and after being retrofitted at design PGA from Pushover analysis. The dashed lines in cyan in the figures expresses the design story shears obtained by the proposed method, presented above. The continuous lines in green show that resulting story shears at target displacement (corresponding to the design PGA of 0.15g) of the retrofitted frame from Pushover analysis. Clearly, they fit rather well together. The lines in red and in yellow are corresponding to the shear forces of the RC frame and of the EMP system at the target displacement obtained by Pushover analysis. The sum of these two lines at each story is corresponding to the lines in green in those figures. The black lines in the figures are the shear resistance at each story of the existing frame at the selected target displacement. These lines are obtained by Pushover analysis of the existing frame. One can see that under the design earthquake the story shears in the RC frame (the red lines) after being retrofitted are less than or approximately equal to the story shear resistance of the existing frame</a:t>
            </a:r>
            <a:endParaRPr lang="fr-B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52</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So, what is the EM</a:t>
            </a:r>
            <a:r>
              <a:rPr lang="en-US" baseline="0" noProof="0" dirty="0" smtClean="0"/>
              <a:t>P? It can be said that EM is a second product made from steel, aluminum or different alloys. To produce EMP, a expanded metal plate will be </a:t>
            </a:r>
            <a:r>
              <a:rPr lang="en-US" sz="1200" dirty="0" smtClean="0">
                <a:latin typeface="Garamond" pitchFamily="18" charset="0"/>
                <a:cs typeface="Arial" charset="0"/>
              </a:rPr>
              <a:t>expansively pressed and simultaneously slit to obtain 3D rhomb-shape stitch sheets</a:t>
            </a:r>
            <a:r>
              <a:rPr lang="en-US" sz="1200" baseline="0" dirty="0" smtClean="0">
                <a:latin typeface="Garamond" pitchFamily="18" charset="0"/>
                <a:cs typeface="Arial" charset="0"/>
              </a:rPr>
              <a:t> as shown in step 1 to 4. Then, these 3D stitch sheets will be cut by rectangular panels with the dimensions of about 1.25m in width and about 2.5m to 3m in length to obtain normal type EMP.  Besides, the 3D sheets can also be flattened by passing it through </a:t>
            </a:r>
            <a:r>
              <a:rPr lang="en-US" sz="1200" dirty="0" smtClean="0">
                <a:latin typeface="Garamond" pitchFamily="18" charset="0"/>
                <a:cs typeface="Arial" charset="0"/>
              </a:rPr>
              <a:t>a cold-roll reducing mill and then cutting with the fixed d</a:t>
            </a:r>
            <a:r>
              <a:rPr lang="en-US" sz="1200" kern="0" dirty="0" smtClean="0">
                <a:latin typeface="Garamond" pitchFamily="18" charset="0"/>
                <a:cs typeface="Arial" charset="0"/>
              </a:rPr>
              <a:t>imensions of  </a:t>
            </a:r>
            <a:r>
              <a:rPr lang="en-US" sz="1200" kern="0" dirty="0" smtClean="0">
                <a:latin typeface="Garamond" pitchFamily="18" charset="0"/>
                <a:cs typeface="Arial" charset="0"/>
                <a:sym typeface="Symbol"/>
              </a:rPr>
              <a:t>1.25</a:t>
            </a:r>
            <a:r>
              <a:rPr lang="en-US" sz="1200" kern="0" baseline="0" dirty="0" smtClean="0">
                <a:latin typeface="Garamond" pitchFamily="18" charset="0"/>
                <a:cs typeface="Arial" charset="0"/>
                <a:sym typeface="Symbol"/>
              </a:rPr>
              <a:t> m </a:t>
            </a:r>
            <a:r>
              <a:rPr lang="en-US" sz="1200" kern="0" dirty="0" smtClean="0">
                <a:latin typeface="Garamond" pitchFamily="18" charset="0"/>
                <a:cs typeface="Arial" charset="0"/>
                <a:sym typeface="Symbol"/>
              </a:rPr>
              <a:t>x 2.5m</a:t>
            </a:r>
            <a:r>
              <a:rPr lang="en-US" sz="1200" kern="0" baseline="0" dirty="0" smtClean="0">
                <a:latin typeface="Garamond" pitchFamily="18" charset="0"/>
                <a:cs typeface="Arial" charset="0"/>
                <a:sym typeface="Symbol"/>
              </a:rPr>
              <a:t> - 3</a:t>
            </a:r>
            <a:r>
              <a:rPr lang="en-US" sz="1200" kern="0" dirty="0" smtClean="0">
                <a:latin typeface="Garamond" pitchFamily="18" charset="0"/>
                <a:cs typeface="Arial" charset="0"/>
                <a:sym typeface="Symbol"/>
              </a:rPr>
              <a:t>m to get flattened type EMP</a:t>
            </a:r>
            <a:r>
              <a:rPr lang="en-US" sz="1200" kern="0" baseline="0" dirty="0" smtClean="0">
                <a:latin typeface="Garamond" pitchFamily="18" charset="0"/>
                <a:cs typeface="Arial" charset="0"/>
                <a:sym typeface="Symbol"/>
              </a:rPr>
              <a:t>. </a:t>
            </a:r>
            <a:r>
              <a:rPr lang="en-US" noProof="0" dirty="0" smtClean="0"/>
              <a:t>The results</a:t>
            </a:r>
            <a:r>
              <a:rPr lang="en-US" baseline="0" noProof="0" dirty="0" smtClean="0"/>
              <a:t> from all processes mentioned above are the EM panels having many constant rhomb-shaped stitches with a lot of possible dimensions. A rhomb-shaped stitch is constituted by four bars having nearly the same geometrical configurations. A stitch is geometrically characterized by four dimensions, namely LD, CD, A and B. LD is the length, CD is the width of the stitch. A is the width of the bar and B is the thickness of the bar or the sheet.</a:t>
            </a:r>
          </a:p>
          <a:p>
            <a:pPr eaLnBrk="1" hangingPunct="1"/>
            <a:r>
              <a:rPr lang="en-US" baseline="0" noProof="0" dirty="0" smtClean="0"/>
              <a:t>As mentioned, there are two types of EMP including normal and flatten types. They are distinguished by geometrical configuration. In flatten EMP, there is no overlap between stitches, in contrast, there are many overlaps between stitches in normal type, as seen in this figure. The normal type EMP is labeled by the dimensions of its rhomb-shaped stitch. For example: 51-23-32-30 is the normal type EMP with LD, CD, A, B = . Flattened type EMP is labeled similarly, however a letter A is put at the beginning. For example A51-27-35-30 is the flattened type EMP with </a:t>
            </a:r>
          </a:p>
          <a:p>
            <a:pPr eaLnBrk="1" hangingPunct="1"/>
            <a:r>
              <a:rPr lang="en-US" baseline="0" noProof="0" dirty="0" smtClean="0"/>
              <a:t>It is very important to note that at the present the fabricator has not guaranteed the consistency of the mechanical properties of the EMP. Due to that EMP is seldom used in structural applications. It is usually used in non-structural applications such as storefront protectors, fences…</a:t>
            </a:r>
            <a:endParaRPr lang="en-US" noProof="0" dirty="0" smtClean="0"/>
          </a:p>
        </p:txBody>
      </p:sp>
      <p:sp>
        <p:nvSpPr>
          <p:cNvPr id="4" name="Slide Number Placeholder 3"/>
          <p:cNvSpPr>
            <a:spLocks noGrp="1"/>
          </p:cNvSpPr>
          <p:nvPr>
            <p:ph type="sldNum" sz="quarter" idx="10"/>
          </p:nvPr>
        </p:nvSpPr>
        <p:spPr/>
        <p:txBody>
          <a:bodyPr/>
          <a:lstStyle/>
          <a:p>
            <a:fld id="{F264A98B-3B9A-438F-A0B1-5CA2BFD0A930}" type="slidenum">
              <a:rPr lang="fr-BE" smtClean="0"/>
              <a:pPr/>
              <a:t>5</a:t>
            </a:fld>
            <a:endParaRPr lang="fr-B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Remove the text of node retrofitted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Insert texts for BEFORE</a:t>
            </a:r>
            <a:r>
              <a:rPr lang="en-GB" sz="1200" kern="1200" baseline="0" dirty="0" smtClean="0">
                <a:solidFill>
                  <a:schemeClr val="tx1"/>
                </a:solidFill>
                <a:latin typeface="+mn-lt"/>
                <a:ea typeface="+mn-ea"/>
                <a:cs typeface="+mn-cs"/>
              </a:rPr>
              <a:t> and </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figure shows the Pushover curves of the original and retrofitted frames using EMP. The performance points at design </a:t>
            </a:r>
            <a:r>
              <a:rPr lang="en-GB" sz="1200" kern="1200" dirty="0" err="1" smtClean="0">
                <a:solidFill>
                  <a:schemeClr val="tx1"/>
                </a:solidFill>
                <a:latin typeface="+mn-lt"/>
                <a:ea typeface="+mn-ea"/>
                <a:cs typeface="+mn-cs"/>
              </a:rPr>
              <a:t>PGAs</a:t>
            </a:r>
            <a:r>
              <a:rPr lang="en-GB" sz="1200" kern="1200" dirty="0" smtClean="0">
                <a:solidFill>
                  <a:schemeClr val="tx1"/>
                </a:solidFill>
                <a:latin typeface="+mn-lt"/>
                <a:ea typeface="+mn-ea"/>
                <a:cs typeface="+mn-cs"/>
              </a:rPr>
              <a:t> of 0.15g of the frames are also given. Continuous curves are the behaviour of the frames before and after retrofitting until the failure due to crushing of concrete at beam-column joints. The dashed parts present their behaviour if it is assumed that beam-column joints are well retrofitted. It is clear that brittle failure due to the collapse of the beam-column joints governs the behaviour of the systems. In both Pushover and NLTH analyses, the brittle failure occurs at the stage at which the first plastic hinges have occurred at the ends of the intermediate beams. However, there an essential difference between two frames. For the non retrofitted one, the frame cannot reach the performance point caused by the earthquake having </a:t>
            </a:r>
            <a:r>
              <a:rPr lang="en-GB" sz="1200" kern="1200" dirty="0" err="1" smtClean="0">
                <a:solidFill>
                  <a:schemeClr val="tx1"/>
                </a:solidFill>
                <a:latin typeface="+mn-lt"/>
                <a:ea typeface="+mn-ea"/>
                <a:cs typeface="+mn-cs"/>
              </a:rPr>
              <a:t>PGAs</a:t>
            </a:r>
            <a:r>
              <a:rPr lang="en-GB" sz="1200" kern="1200" dirty="0" smtClean="0">
                <a:solidFill>
                  <a:schemeClr val="tx1"/>
                </a:solidFill>
                <a:latin typeface="+mn-lt"/>
                <a:ea typeface="+mn-ea"/>
                <a:cs typeface="+mn-cs"/>
              </a:rPr>
              <a:t> of 0.15g due to premature failure of the joint. On the contrary, the retrofitted frame is able to reach the performance point under the design earthquake having similar </a:t>
            </a:r>
            <a:r>
              <a:rPr lang="en-GB" sz="1200" kern="1200" dirty="0" err="1" smtClean="0">
                <a:solidFill>
                  <a:schemeClr val="tx1"/>
                </a:solidFill>
                <a:latin typeface="+mn-lt"/>
                <a:ea typeface="+mn-ea"/>
                <a:cs typeface="+mn-cs"/>
              </a:rPr>
              <a:t>PGAs</a:t>
            </a:r>
            <a:r>
              <a:rPr lang="en-GB" sz="1200" kern="1200" dirty="0" smtClean="0">
                <a:solidFill>
                  <a:schemeClr val="tx1"/>
                </a:solidFill>
                <a:latin typeface="+mn-lt"/>
                <a:ea typeface="+mn-ea"/>
                <a:cs typeface="+mn-cs"/>
              </a:rPr>
              <a:t> of 0.15g. The brittle failure due to the collapse of the beam-column node can occur but at a higher earthquake. As clearly observed in the figures, EMP significantly increases the stiffness and the strength for the existing frame. This leads to lower displacement and more energy dissipated in the retrofitted one than in the original one under the similar seismic action.</a:t>
            </a:r>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53</a:t>
            </a:fld>
            <a:endParaRPr lang="fr-B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These</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ables show the general properties of the “substitute” SDOF structures</a:t>
            </a:r>
            <a:r>
              <a:rPr lang="en-GB" sz="1200" kern="1200" baseline="0" dirty="0" smtClean="0">
                <a:solidFill>
                  <a:schemeClr val="tx1"/>
                </a:solidFill>
                <a:latin typeface="+mn-lt"/>
                <a:ea typeface="+mn-ea"/>
                <a:cs typeface="+mn-cs"/>
              </a:rPr>
              <a:t> at target displacements of some frames (in </a:t>
            </a:r>
            <a:r>
              <a:rPr lang="en-GB" sz="1200" kern="1200" baseline="0" dirty="0" err="1" smtClean="0">
                <a:solidFill>
                  <a:schemeClr val="tx1"/>
                </a:solidFill>
                <a:latin typeface="+mn-lt"/>
                <a:ea typeface="+mn-ea"/>
                <a:cs typeface="+mn-cs"/>
              </a:rPr>
              <a:t>Config</a:t>
            </a:r>
            <a:r>
              <a:rPr lang="en-GB" sz="1200" kern="1200" baseline="0" dirty="0" smtClean="0">
                <a:solidFill>
                  <a:schemeClr val="tx1"/>
                </a:solidFill>
                <a:latin typeface="+mn-lt"/>
                <a:ea typeface="+mn-ea"/>
                <a:cs typeface="+mn-cs"/>
              </a:rPr>
              <a:t> 1)</a:t>
            </a:r>
            <a:r>
              <a:rPr lang="en-GB" sz="1200" kern="1200" dirty="0" smtClean="0">
                <a:solidFill>
                  <a:schemeClr val="tx1"/>
                </a:solidFill>
                <a:latin typeface="+mn-lt"/>
                <a:ea typeface="+mn-ea"/>
                <a:cs typeface="+mn-cs"/>
              </a:rPr>
              <a:t>.</a:t>
            </a:r>
            <a:r>
              <a:rPr lang="en-GB" sz="1200" kern="1200" baseline="0" dirty="0" smtClean="0">
                <a:solidFill>
                  <a:schemeClr val="tx1"/>
                </a:solidFill>
                <a:latin typeface="+mn-lt"/>
                <a:ea typeface="+mn-ea"/>
                <a:cs typeface="+mn-cs"/>
              </a:rPr>
              <a:t> I</a:t>
            </a:r>
            <a:r>
              <a:rPr lang="en-GB" sz="1200" kern="1200" dirty="0" smtClean="0">
                <a:solidFill>
                  <a:schemeClr val="tx1"/>
                </a:solidFill>
                <a:latin typeface="+mn-lt"/>
                <a:ea typeface="+mn-ea"/>
                <a:cs typeface="+mn-cs"/>
              </a:rPr>
              <a:t>n most cases, the ductility of the EMP is activated. However, the ductility of the existing frames is only activated in a few cases. The EMP take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rather</a:t>
            </a:r>
            <a:r>
              <a:rPr lang="en-GB" sz="1200" kern="1200" baseline="0" dirty="0" smtClean="0">
                <a:solidFill>
                  <a:schemeClr val="tx1"/>
                </a:solidFill>
                <a:latin typeface="+mn-lt"/>
                <a:ea typeface="+mn-ea"/>
                <a:cs typeface="+mn-cs"/>
              </a:rPr>
              <a:t> large seismic forces for retrofitted frames. For high seismicity regions, the retrofitted frames are mostly based on elastic stiffness of EMP.</a:t>
            </a:r>
            <a:endParaRPr lang="fr-BE" sz="1200" kern="1200" dirty="0" smtClean="0">
              <a:solidFill>
                <a:schemeClr val="tx1"/>
              </a:solidFill>
              <a:latin typeface="+mn-lt"/>
              <a:ea typeface="+mn-ea"/>
              <a:cs typeface="+mn-cs"/>
            </a:endParaRPr>
          </a:p>
          <a:p>
            <a:endParaRPr lang="fr-BE" sz="1200" kern="1200" dirty="0" smtClean="0">
              <a:solidFill>
                <a:schemeClr val="tx1"/>
              </a:solidFill>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54</a:t>
            </a:fld>
            <a:endParaRPr lang="fr-B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This is the</a:t>
            </a:r>
            <a:r>
              <a:rPr lang="fr-BE" baseline="0" dirty="0" smtClean="0"/>
              <a:t> failure mechanism of frames with and without EMP if all nodes are retrofitted</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55</a:t>
            </a:fld>
            <a:endParaRPr lang="fr-B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smtClean="0"/>
          </a:p>
          <a:p>
            <a:r>
              <a:rPr lang="fr-BE" dirty="0" smtClean="0"/>
              <a:t>Displacements</a:t>
            </a:r>
            <a:r>
              <a:rPr lang="fr-BE" baseline="0" dirty="0" smtClean="0"/>
              <a:t> at performance points of frames before and after retrofitting</a:t>
            </a: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56</a:t>
            </a:fld>
            <a:endParaRPr lang="fr-B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58775" indent="-358775" algn="just">
              <a:buFont typeface="Wingdings" pitchFamily="2" charset="2"/>
              <a:buChar char="§"/>
            </a:pPr>
            <a:r>
              <a:rPr lang="en-GB" sz="1200" dirty="0" smtClean="0"/>
              <a:t>EMP can be used to retrofit the existing RC frames thanks to its strength, stiffness and ductility.</a:t>
            </a:r>
          </a:p>
          <a:p>
            <a:pPr marL="358775" indent="-358775" algn="just">
              <a:buFont typeface="Wingdings" pitchFamily="2" charset="2"/>
              <a:buChar char="§"/>
            </a:pPr>
            <a:r>
              <a:rPr lang="en-GB" sz="1200" dirty="0" smtClean="0"/>
              <a:t>EMP can be modelled as a tension band with pinching effects under cyclic shear loading</a:t>
            </a:r>
          </a:p>
          <a:p>
            <a:pPr marL="358775" indent="-358775" algn="just">
              <a:buFont typeface="Wingdings" pitchFamily="2" charset="2"/>
              <a:buChar char="§"/>
            </a:pPr>
            <a:r>
              <a:rPr lang="en-GB" sz="1200" dirty="0" smtClean="0"/>
              <a:t>Deficiencies of the RC frames designed according to EC2 are mainly incomplete load path and soft-story due to brittle failure of concrete at joints or shear failure at beams and columns. On the other hand, the DCM frames exhibit very good  seismic performance.</a:t>
            </a:r>
          </a:p>
          <a:p>
            <a:pPr marL="358775" indent="-358775" algn="just">
              <a:buFont typeface="Wingdings" pitchFamily="2" charset="2"/>
              <a:buChar char="§"/>
            </a:pPr>
            <a:r>
              <a:rPr lang="en-GB" sz="1200" dirty="0" smtClean="0"/>
              <a:t>Seismic evaluation of the designed frames has indicated that Force-Based Design approach is conservative.</a:t>
            </a:r>
          </a:p>
          <a:p>
            <a:pPr marL="358775" indent="-358775" algn="just">
              <a:buFont typeface="Wingdings" pitchFamily="2" charset="2"/>
              <a:buChar char="§"/>
            </a:pPr>
            <a:r>
              <a:rPr lang="en-GB" sz="1200" dirty="0" smtClean="0"/>
              <a:t>Pushover analysis always overestimates the seismic performance of the existing frames compared with the results from </a:t>
            </a:r>
            <a:r>
              <a:rPr lang="en-GB" sz="1200" dirty="0" err="1" smtClean="0"/>
              <a:t>NLTHs</a:t>
            </a:r>
            <a:r>
              <a:rPr lang="en-GB" sz="1200" dirty="0" smtClean="0"/>
              <a:t>.</a:t>
            </a:r>
            <a:endParaRPr lang="fr-BE"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57</a:t>
            </a:fld>
            <a:endParaRPr lang="fr-B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58775" indent="-358775" algn="just">
              <a:buFont typeface="Wingdings" pitchFamily="2" charset="2"/>
              <a:buChar char="§"/>
            </a:pPr>
            <a:r>
              <a:rPr lang="en-GB" sz="1200" dirty="0" smtClean="0"/>
              <a:t>q-factors obtained from Pushover analyses are about 1.2 to 2 times higher than that from the code.</a:t>
            </a:r>
          </a:p>
          <a:p>
            <a:pPr marL="358775" indent="-358775" algn="just">
              <a:buFont typeface="Wingdings" pitchFamily="2" charset="2"/>
              <a:buChar char="§"/>
            </a:pPr>
            <a:r>
              <a:rPr lang="en-GB" sz="1200" dirty="0" smtClean="0"/>
              <a:t>DDBD is an efficient tool to design EMP to retrofit the existing frames under seismic actions</a:t>
            </a:r>
          </a:p>
          <a:p>
            <a:pPr marL="358775" indent="-358775" algn="just">
              <a:buFont typeface="Wingdings" pitchFamily="2" charset="2"/>
              <a:buChar char="§"/>
            </a:pPr>
            <a:r>
              <a:rPr lang="en-GB" sz="1200" dirty="0" smtClean="0"/>
              <a:t>The comparison of the seismic performance of the frames before and after being retrofitted has shown that EMP is able to reduce the influence of the earthquake on the original frames by increasing their strength and stiffness and by absorbing the seismic energy. Depending on the capacity of the existing frame, EMP can take 60% to 90% of the seismic forces</a:t>
            </a:r>
          </a:p>
          <a:p>
            <a:pPr marL="358775" indent="-358775" algn="just">
              <a:buFont typeface="Wingdings" pitchFamily="2" charset="2"/>
              <a:buChar char="§"/>
            </a:pPr>
            <a:r>
              <a:rPr lang="en-GB" sz="1200" dirty="0" smtClean="0"/>
              <a:t>Proposed design procedure of connection between EMP and the frame elements is applicable following Capacity Design. This was verified in the experiments when connecting EMP with the steel testing frames. </a:t>
            </a:r>
          </a:p>
          <a:p>
            <a:endParaRPr lang="fr-BE"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58</a:t>
            </a:fld>
            <a:endParaRPr lang="fr-B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indent="-360000" algn="just">
              <a:buFont typeface="+mj-lt"/>
              <a:buAutoNum type="arabicPeriod"/>
            </a:pPr>
            <a:r>
              <a:rPr lang="en-GB" sz="1200" dirty="0" smtClean="0"/>
              <a:t>Study practical implementation: connection to RC structure.</a:t>
            </a:r>
          </a:p>
          <a:p>
            <a:pPr indent="-360000" algn="just">
              <a:buFont typeface="+mj-lt"/>
              <a:buAutoNum type="arabicPeriod"/>
            </a:pPr>
            <a:r>
              <a:rPr lang="fr-BE" sz="1200" dirty="0" smtClean="0"/>
              <a:t>Tests of EMP and RC frames.</a:t>
            </a:r>
          </a:p>
          <a:p>
            <a:pPr marL="358775" indent="-358775" algn="just">
              <a:buFont typeface="+mj-lt"/>
              <a:buAutoNum type="arabicPeriod"/>
            </a:pPr>
            <a:r>
              <a:rPr lang="fr-BE" sz="1200" dirty="0" smtClean="0"/>
              <a:t>Design composite EMP (EMP + mortar) to increase panel strength in compression and improve hysteretic bebaviour.</a:t>
            </a:r>
          </a:p>
          <a:p>
            <a:pPr indent="-360000" algn="just">
              <a:buFont typeface="+mj-lt"/>
              <a:buAutoNum type="arabicPeriod"/>
            </a:pPr>
            <a:r>
              <a:rPr lang="fr-BE" sz="1200" dirty="0" smtClean="0"/>
              <a:t>Use EMP for seismic design of new  RC frames.</a:t>
            </a:r>
          </a:p>
          <a:p>
            <a:pPr marL="358775" indent="-358775" algn="just">
              <a:buFont typeface="+mj-lt"/>
              <a:buAutoNum type="arabicPeriod"/>
            </a:pPr>
            <a:r>
              <a:rPr lang="fr-BE" sz="1200" dirty="0" smtClean="0"/>
              <a:t>Study cost implication of the use of EMP in retrofitting once all technical aspects are solved.</a:t>
            </a: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59</a:t>
            </a:fld>
            <a:endParaRPr lang="fr-B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indent="360000" algn="l">
              <a:lnSpc>
                <a:spcPct val="160000"/>
              </a:lnSpc>
              <a:spcBef>
                <a:spcPts val="0"/>
              </a:spcBef>
              <a:buFont typeface="Wingdings" pitchFamily="2" charset="2"/>
              <a:buChar char="§"/>
            </a:pPr>
            <a:r>
              <a:rPr lang="fr-BE" dirty="0" smtClean="0">
                <a:solidFill>
                  <a:schemeClr val="tx1"/>
                </a:solidFill>
              </a:rPr>
              <a:t>The thesis is completed thanks to:</a:t>
            </a:r>
          </a:p>
          <a:p>
            <a:pPr marL="360000" indent="-360000" algn="l">
              <a:lnSpc>
                <a:spcPct val="170000"/>
              </a:lnSpc>
              <a:spcBef>
                <a:spcPts val="0"/>
              </a:spcBef>
              <a:buFont typeface="Arial" pitchFamily="34" charset="0"/>
              <a:buChar char="•"/>
            </a:pPr>
            <a:r>
              <a:rPr lang="fr-BE" dirty="0" smtClean="0">
                <a:solidFill>
                  <a:schemeClr val="tx1"/>
                </a:solidFill>
              </a:rPr>
              <a:t>the funding of French Community of Belgium.</a:t>
            </a:r>
          </a:p>
          <a:p>
            <a:pPr marL="360000" indent="-360000" algn="l">
              <a:lnSpc>
                <a:spcPct val="170000"/>
              </a:lnSpc>
              <a:spcBef>
                <a:spcPts val="0"/>
              </a:spcBef>
              <a:buFont typeface="Arial" pitchFamily="34" charset="0"/>
              <a:buChar char="•"/>
            </a:pPr>
            <a:r>
              <a:rPr lang="fr-BE" dirty="0" smtClean="0">
                <a:solidFill>
                  <a:schemeClr val="tx1"/>
                </a:solidFill>
              </a:rPr>
              <a:t>the grant of Vietnamese Governement.</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60</a:t>
            </a:fld>
            <a:endParaRPr lang="fr-B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Thank you for your attention!</a:t>
            </a:r>
          </a:p>
          <a:p>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61</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 order to study the shear behaviour</a:t>
            </a:r>
            <a:r>
              <a:rPr lang="en-GB" sz="1200" kern="1200" baseline="0" dirty="0" smtClean="0">
                <a:solidFill>
                  <a:schemeClr val="tx1"/>
                </a:solidFill>
                <a:latin typeface="+mn-lt"/>
                <a:ea typeface="+mn-ea"/>
                <a:cs typeface="+mn-cs"/>
              </a:rPr>
              <a:t> of EMP, tensile tests of EMP bars were first performed to characterize their mechanical properties. </a:t>
            </a:r>
            <a:r>
              <a:rPr lang="en-GB" sz="1200" kern="1200" dirty="0" smtClean="0">
                <a:solidFill>
                  <a:schemeClr val="tx1"/>
                </a:solidFill>
                <a:latin typeface="+mn-lt"/>
                <a:ea typeface="+mn-ea"/>
                <a:cs typeface="+mn-cs"/>
              </a:rPr>
              <a:t>The figure and table show the results of six tensile tests of the flattened EMP bars with the length equal to 500mm. These bars were randomly removed from the original EMP by oxygen cuttings. We can observe the variability</a:t>
            </a:r>
            <a:r>
              <a:rPr lang="en-GB" sz="1200" kern="1200" baseline="0" dirty="0" smtClean="0">
                <a:solidFill>
                  <a:schemeClr val="tx1"/>
                </a:solidFill>
                <a:latin typeface="+mn-lt"/>
                <a:ea typeface="+mn-ea"/>
                <a:cs typeface="+mn-cs"/>
              </a:rPr>
              <a:t> of m</a:t>
            </a:r>
            <a:r>
              <a:rPr lang="en-GB" sz="1200" kern="1200" dirty="0" smtClean="0">
                <a:solidFill>
                  <a:schemeClr val="tx1"/>
                </a:solidFill>
                <a:latin typeface="+mn-lt"/>
                <a:ea typeface="+mn-ea"/>
                <a:cs typeface="+mn-cs"/>
              </a:rPr>
              <a:t>echanical properties of the EMP bars</a:t>
            </a:r>
            <a:r>
              <a:rPr lang="en-GB" sz="1200" kern="1200" baseline="0" dirty="0" smtClean="0">
                <a:solidFill>
                  <a:schemeClr val="tx1"/>
                </a:solidFill>
                <a:latin typeface="+mn-lt"/>
                <a:ea typeface="+mn-ea"/>
                <a:cs typeface="+mn-cs"/>
              </a:rPr>
              <a:t> as warned by the fabricator</a:t>
            </a:r>
            <a:r>
              <a:rPr lang="en-GB" sz="1200" kern="1200" dirty="0" smtClean="0">
                <a:solidFill>
                  <a:schemeClr val="tx1"/>
                </a:solidFill>
                <a:latin typeface="+mn-lt"/>
                <a:ea typeface="+mn-ea"/>
                <a:cs typeface="+mn-cs"/>
              </a:rPr>
              <a:t>. This</a:t>
            </a:r>
            <a:r>
              <a:rPr lang="en-GB" sz="1200" kern="1200" baseline="0" dirty="0" smtClean="0">
                <a:solidFill>
                  <a:schemeClr val="tx1"/>
                </a:solidFill>
                <a:latin typeface="+mn-lt"/>
                <a:ea typeface="+mn-ea"/>
                <a:cs typeface="+mn-cs"/>
              </a:rPr>
              <a:t> is not good for seismic application. </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7</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Aiming</a:t>
            </a:r>
            <a:r>
              <a:rPr lang="en-US" baseline="0" noProof="0" dirty="0" smtClean="0"/>
              <a:t> at using EMP to retrofit RC frames under the earthquake, EMP will be tested under shear which can be simply regarded as the seismic action. </a:t>
            </a:r>
            <a:r>
              <a:rPr lang="en-US" noProof="0" dirty="0" smtClean="0"/>
              <a:t>The </a:t>
            </a:r>
            <a:r>
              <a:rPr lang="en-US" baseline="0" noProof="0" dirty="0" smtClean="0"/>
              <a:t>EMP were tested in two stages: small and large scale. In small scale tests, 8 specimens have been selected in two types of EMP. One in normal type is nearly similar to one in flattened one in geometry. This enables to compare the differences between two type EMP. Two types of connection have been used to form the panels, as we can see in this figure: glued and welded connections. The panels are then connected to the test frame by means of bolts. To examine the pure shear </a:t>
            </a:r>
            <a:r>
              <a:rPr lang="en-US" baseline="0" noProof="0" dirty="0" err="1" smtClean="0"/>
              <a:t>behaviour</a:t>
            </a:r>
            <a:r>
              <a:rPr lang="en-US" baseline="0" noProof="0" dirty="0" smtClean="0"/>
              <a:t> of specimens, four corners of test frame are hinged. The test frame has rectangular shape with 1m in width and 1.4 m in length. To facilitate the tests, force is applied to the diagonal of the test frame. This is equivalent to the shear forces, as explained in this figure. Concerning the procedure of tests, there are 1 monotonic tests with welded connection and two cyclic tests with glued and welded connections for each EMP.</a:t>
            </a:r>
            <a:endParaRPr lang="fr-BE" dirty="0"/>
          </a:p>
        </p:txBody>
      </p:sp>
      <p:sp>
        <p:nvSpPr>
          <p:cNvPr id="4" name="Slide Number Placeholder 3"/>
          <p:cNvSpPr>
            <a:spLocks noGrp="1"/>
          </p:cNvSpPr>
          <p:nvPr>
            <p:ph type="sldNum" sz="quarter" idx="10"/>
          </p:nvPr>
        </p:nvSpPr>
        <p:spPr/>
        <p:txBody>
          <a:bodyPr/>
          <a:lstStyle/>
          <a:p>
            <a:fld id="{F264A98B-3B9A-438F-A0B1-5CA2BFD0A930}" type="slidenum">
              <a:rPr lang="fr-BE" smtClean="0"/>
              <a:pPr/>
              <a:t>8</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Based on the observation of the</a:t>
            </a:r>
            <a:r>
              <a:rPr lang="en-US" baseline="0" noProof="0" dirty="0" smtClean="0"/>
              <a:t> </a:t>
            </a:r>
            <a:r>
              <a:rPr lang="en-US" noProof="0" dirty="0" smtClean="0"/>
              <a:t>tests in small scale, </a:t>
            </a:r>
            <a:r>
              <a:rPr lang="en-US" baseline="0" noProof="0" dirty="0" smtClean="0"/>
              <a:t>the large scale tests have been designed. Only flattened type was chosen because this type of EMP was more efficient than normal one, mainly in the connection between EMP and the testing frame. </a:t>
            </a:r>
            <a:r>
              <a:rPr lang="en-US" noProof="0" dirty="0" smtClean="0"/>
              <a:t>This figure shows</a:t>
            </a:r>
            <a:r>
              <a:rPr lang="en-US" baseline="0" noProof="0" dirty="0" smtClean="0"/>
              <a:t> a picture of the specimen in large scale tests. Differently from tests in small scale, the specimen in large scale is a combination of two original fabricated EMP, forming a combined EMP having the dimensions about 2.9 x 3.2 m. Two flattened EMP were tested in monotonic and cyclic loading. All the tests were according to ECCS procedure.</a:t>
            </a:r>
            <a:endParaRPr lang="en-US" noProof="0" dirty="0" smtClean="0"/>
          </a:p>
        </p:txBody>
      </p:sp>
      <p:sp>
        <p:nvSpPr>
          <p:cNvPr id="4" name="Slide Number Placeholder 3"/>
          <p:cNvSpPr>
            <a:spLocks noGrp="1"/>
          </p:cNvSpPr>
          <p:nvPr>
            <p:ph type="sldNum" sz="quarter" idx="10"/>
          </p:nvPr>
        </p:nvSpPr>
        <p:spPr/>
        <p:txBody>
          <a:bodyPr/>
          <a:lstStyle/>
          <a:p>
            <a:fld id="{F264A98B-3B9A-438F-A0B1-5CA2BFD0A930}" type="slidenum">
              <a:rPr lang="fr-BE" smtClean="0"/>
              <a:pPr/>
              <a:t>9</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BE" sz="1200" kern="1200" dirty="0" smtClean="0">
                <a:solidFill>
                  <a:schemeClr val="tx1"/>
                </a:solidFill>
                <a:latin typeface="+mn-lt"/>
                <a:ea typeface="+mn-ea"/>
                <a:cs typeface="+mn-cs"/>
              </a:rPr>
              <a:t>Some common</a:t>
            </a:r>
            <a:r>
              <a:rPr lang="fr-BE" sz="1200" kern="1200" baseline="0" dirty="0" smtClean="0">
                <a:solidFill>
                  <a:schemeClr val="tx1"/>
                </a:solidFill>
                <a:latin typeface="+mn-lt"/>
                <a:ea typeface="+mn-ea"/>
                <a:cs typeface="+mn-cs"/>
              </a:rPr>
              <a:t> features of monotonic tests have been observed. First, all specimens have buckled at very low shear loads, and some have even buckled before applying shear loads. So, the buckling resistance of EMP is very small. Second, post-buckling resistance of EMP depends on the type, size of panel and on dimensions of stitches. Third, yield drifts of all specimens, estimated by ECCS procedure, range from 0.12% to 0.4%. Fourth, ductility ranges from 4 to 13 for flattened type and from 10 to 20 for normal type. Finally, there is no failure at the connection in all tests.</a:t>
            </a:r>
            <a:endParaRPr lang="fr-B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4A98B-3B9A-438F-A0B1-5CA2BFD0A930}" type="slidenum">
              <a:rPr lang="fr-BE" smtClean="0"/>
              <a:pPr/>
              <a:t>10</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980" y="44624"/>
            <a:ext cx="9360000" cy="576064"/>
          </a:xfrm>
          <a:solidFill>
            <a:srgbClr val="0070C0"/>
          </a:solidFill>
        </p:spPr>
        <p:txBody>
          <a:bodyPr>
            <a:noAutofit/>
          </a:bodyPr>
          <a:lstStyle>
            <a:lvl1pPr algn="l">
              <a:defRPr sz="2800">
                <a:solidFill>
                  <a:schemeClr val="bg1"/>
                </a:solidFill>
                <a:latin typeface="Times New Roman" pitchFamily="18" charset="0"/>
                <a:cs typeface="Times New Roman" pitchFamily="18" charset="0"/>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543050" y="2420888"/>
            <a:ext cx="7200900" cy="1752600"/>
          </a:xfrm>
        </p:spPr>
        <p:txBody>
          <a:bodyPr>
            <a:normAutofit/>
          </a:bodyPr>
          <a:lstStyle>
            <a:lvl1pPr marL="0" indent="0" algn="ctr">
              <a:buNone/>
              <a:defRPr sz="24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9" name="Date Placeholder 3"/>
          <p:cNvSpPr txBox="1">
            <a:spLocks/>
          </p:cNvSpPr>
          <p:nvPr userDrawn="1"/>
        </p:nvSpPr>
        <p:spPr>
          <a:xfrm>
            <a:off x="823020" y="6525344"/>
            <a:ext cx="4464496" cy="288000"/>
          </a:xfrm>
          <a:prstGeom prst="rect">
            <a:avLst/>
          </a:prstGeom>
          <a:gradFill flip="none" rotWithShape="1">
            <a:gsLst>
              <a:gs pos="0">
                <a:schemeClr val="tx1"/>
              </a:gs>
              <a:gs pos="50000">
                <a:schemeClr val="accent1">
                  <a:tint val="44500"/>
                  <a:satMod val="160000"/>
                </a:schemeClr>
              </a:gs>
              <a:gs pos="100000">
                <a:schemeClr val="tx1">
                  <a:alpha val="59000"/>
                </a:schemeClr>
              </a:gs>
            </a:gsLst>
            <a:path path="circle">
              <a:fillToRect l="100000" t="100000"/>
            </a:path>
            <a:tileRect r="-100000" b="-100000"/>
          </a:gradFill>
        </p:spPr>
        <p:txBody>
          <a:bodyPr vert="horz" lIns="91440" tIns="45720" rIns="91440" bIns="45720" rtlCol="0" anchor="ctr"/>
          <a:lstStyle>
            <a:lvl1pPr algn="l">
              <a:defRPr>
                <a:solidFill>
                  <a:schemeClr val="bg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Phung Ngoc Dung</a:t>
            </a:r>
          </a:p>
        </p:txBody>
      </p:sp>
      <p:sp>
        <p:nvSpPr>
          <p:cNvPr id="10" name="Footer Placeholder 4"/>
          <p:cNvSpPr txBox="1">
            <a:spLocks/>
          </p:cNvSpPr>
          <p:nvPr userDrawn="1"/>
        </p:nvSpPr>
        <p:spPr>
          <a:xfrm>
            <a:off x="5287516" y="6525344"/>
            <a:ext cx="4176464" cy="288000"/>
          </a:xfrm>
          <a:prstGeom prst="rect">
            <a:avLst/>
          </a:prstGeom>
          <a:solidFill>
            <a:srgbClr val="0070C0"/>
          </a:solidFill>
        </p:spPr>
        <p:txBody>
          <a:bodyPr vert="horz" lIns="91440" tIns="45720" rIns="91440" bIns="45720" rtlCol="0" anchor="ctr"/>
          <a:lstStyle>
            <a:lvl1pPr>
              <a:defRPr>
                <a:solidFill>
                  <a:schemeClr val="bg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Retrofitting  RC-MRFs using EMPs</a:t>
            </a:r>
          </a:p>
        </p:txBody>
      </p:sp>
      <p:sp>
        <p:nvSpPr>
          <p:cNvPr id="6" name="TextBox 5"/>
          <p:cNvSpPr txBox="1"/>
          <p:nvPr userDrawn="1"/>
        </p:nvSpPr>
        <p:spPr>
          <a:xfrm>
            <a:off x="9463980" y="6453336"/>
            <a:ext cx="823020" cy="369332"/>
          </a:xfrm>
          <a:prstGeom prst="rect">
            <a:avLst/>
          </a:prstGeom>
          <a:noFill/>
        </p:spPr>
        <p:txBody>
          <a:bodyPr wrap="square" rtlCol="0">
            <a:spAutoFit/>
          </a:bodyPr>
          <a:lstStyle/>
          <a:p>
            <a:pPr algn="ctr"/>
            <a:fld id="{F3DB279C-AC38-4C2A-82B6-2FFA3FFDA77B}" type="slidenum">
              <a:rPr lang="fr-BE" smtClean="0"/>
              <a:pPr algn="ctr"/>
              <a:t>‹#›</a:t>
            </a:fld>
            <a:r>
              <a:rPr lang="fr-BE" dirty="0" smtClean="0"/>
              <a:t>/61</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Times New Roman" pitchFamily="18" charset="0"/>
                <a:cs typeface="Times New Roman" pitchFamily="18" charset="0"/>
              </a:defRPr>
            </a:lvl1pPr>
          </a:lstStyle>
          <a:p>
            <a:r>
              <a:rPr lang="en-US" dirty="0" smtClean="0"/>
              <a:t>Click to edit Master title style</a:t>
            </a:r>
            <a:endParaRPr lang="fr-BE" dirty="0"/>
          </a:p>
        </p:txBody>
      </p:sp>
      <p:sp>
        <p:nvSpPr>
          <p:cNvPr id="3" name="Content Placeholder 2"/>
          <p:cNvSpPr>
            <a:spLocks noGrp="1"/>
          </p:cNvSpPr>
          <p:nvPr>
            <p:ph idx="1"/>
          </p:nvPr>
        </p:nvSpPr>
        <p:spPr>
          <a:xfrm>
            <a:off x="514350" y="1600201"/>
            <a:ext cx="9258300" cy="5069159"/>
          </a:xfrm>
        </p:spPr>
        <p:txBody>
          <a:bodyPr/>
          <a:lstStyle>
            <a:lvl1pPr>
              <a:defRPr sz="24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6.emf"/><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2.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56.png"/><Relationship Id="rId5" Type="http://schemas.openxmlformats.org/officeDocument/2006/relationships/oleObject" Target="../embeddings/oleObject2.bin"/><Relationship Id="rId10" Type="http://schemas.openxmlformats.org/officeDocument/2006/relationships/image" Target="../media/image55.jpeg"/><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3.xml"/><Relationship Id="rId7" Type="http://schemas.openxmlformats.org/officeDocument/2006/relationships/oleObject" Target="../embeddings/oleObject10.bin"/><Relationship Id="rId12"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67.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9.emf"/><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72.jpeg"/><Relationship Id="rId4" Type="http://schemas.openxmlformats.org/officeDocument/2006/relationships/image" Target="../media/image7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75.emf"/><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2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86.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88.emf"/></Relationships>
</file>

<file path=ppt/slides/_rels/slide5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91.emf"/></Relationships>
</file>

<file path=ppt/slides/_rels/slide5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980" y="548680"/>
            <a:ext cx="9360000" cy="3456384"/>
          </a:xfrm>
          <a:solidFill>
            <a:srgbClr val="0070C0"/>
          </a:solidFill>
        </p:spPr>
        <p:txBody>
          <a:bodyPr/>
          <a:lstStyle/>
          <a:p>
            <a:pPr algn="ctr"/>
            <a:r>
              <a:rPr lang="fr-BE" sz="4400" dirty="0" smtClean="0">
                <a:latin typeface="+mj-lt"/>
              </a:rPr>
              <a:t>SEISMICALLY RETROFITTING AND UPGRADING RC-MRFs BY USING EXPANDED METAL PANELS</a:t>
            </a:r>
            <a:endParaRPr lang="fr-BE" sz="4400" dirty="0">
              <a:latin typeface="+mj-lt"/>
            </a:endParaRPr>
          </a:p>
        </p:txBody>
      </p:sp>
      <p:pic>
        <p:nvPicPr>
          <p:cNvPr id="4" name="Picture 5" descr="logo_coul_texte_blason_cadre_300"/>
          <p:cNvPicPr>
            <a:picLocks noChangeAspect="1" noChangeArrowheads="1"/>
          </p:cNvPicPr>
          <p:nvPr/>
        </p:nvPicPr>
        <p:blipFill>
          <a:blip r:embed="rId3" cstate="print"/>
          <a:srcRect/>
          <a:stretch>
            <a:fillRect/>
          </a:stretch>
        </p:blipFill>
        <p:spPr bwMode="auto">
          <a:xfrm>
            <a:off x="1111052" y="4796185"/>
            <a:ext cx="1152525" cy="836612"/>
          </a:xfrm>
          <a:prstGeom prst="rect">
            <a:avLst/>
          </a:prstGeom>
          <a:noFill/>
          <a:ln w="9525">
            <a:noFill/>
            <a:miter lim="800000"/>
            <a:headEnd/>
            <a:tailEnd/>
          </a:ln>
        </p:spPr>
      </p:pic>
      <p:pic>
        <p:nvPicPr>
          <p:cNvPr id="5" name="Picture 6" descr="logo_argenco"/>
          <p:cNvPicPr>
            <a:picLocks noChangeAspect="1" noChangeArrowheads="1"/>
          </p:cNvPicPr>
          <p:nvPr/>
        </p:nvPicPr>
        <p:blipFill>
          <a:blip r:embed="rId4" cstate="print"/>
          <a:srcRect/>
          <a:stretch>
            <a:fillRect/>
          </a:stretch>
        </p:blipFill>
        <p:spPr bwMode="auto">
          <a:xfrm>
            <a:off x="2551212" y="4796185"/>
            <a:ext cx="1152525" cy="863600"/>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4135091" y="4651722"/>
            <a:ext cx="1012825" cy="1225550"/>
          </a:xfrm>
          <a:prstGeom prst="rect">
            <a:avLst/>
          </a:prstGeom>
          <a:noFill/>
          <a:ln w="9525">
            <a:noFill/>
            <a:miter lim="800000"/>
            <a:headEnd/>
            <a:tailEnd/>
          </a:ln>
        </p:spPr>
      </p:pic>
      <p:pic>
        <p:nvPicPr>
          <p:cNvPr id="7" name="Picture 8"/>
          <p:cNvPicPr>
            <a:picLocks noChangeAspect="1" noChangeArrowheads="1"/>
          </p:cNvPicPr>
          <p:nvPr/>
        </p:nvPicPr>
        <p:blipFill>
          <a:blip r:embed="rId6" cstate="print"/>
          <a:srcRect/>
          <a:stretch>
            <a:fillRect/>
          </a:stretch>
        </p:blipFill>
        <p:spPr bwMode="auto">
          <a:xfrm>
            <a:off x="5503516" y="4796185"/>
            <a:ext cx="1081087" cy="944562"/>
          </a:xfrm>
          <a:prstGeom prst="rect">
            <a:avLst/>
          </a:prstGeom>
          <a:noFill/>
          <a:ln w="9525">
            <a:noFill/>
            <a:miter lim="800000"/>
            <a:headEnd/>
            <a:tailEnd/>
          </a:ln>
        </p:spPr>
      </p:pic>
      <p:sp>
        <p:nvSpPr>
          <p:cNvPr id="9" name="Text Box 9"/>
          <p:cNvSpPr txBox="1">
            <a:spLocks noChangeArrowheads="1"/>
          </p:cNvSpPr>
          <p:nvPr/>
        </p:nvSpPr>
        <p:spPr bwMode="auto">
          <a:xfrm>
            <a:off x="6871692" y="4509120"/>
            <a:ext cx="2916237" cy="1323439"/>
          </a:xfrm>
          <a:prstGeom prst="rect">
            <a:avLst/>
          </a:prstGeom>
          <a:noFill/>
          <a:ln w="9525">
            <a:noFill/>
            <a:miter lim="800000"/>
            <a:headEnd/>
            <a:tailEnd/>
          </a:ln>
        </p:spPr>
        <p:txBody>
          <a:bodyPr>
            <a:spAutoFit/>
          </a:bodyPr>
          <a:lstStyle/>
          <a:p>
            <a:pPr algn="ctr">
              <a:spcBef>
                <a:spcPct val="50000"/>
              </a:spcBef>
            </a:pPr>
            <a:r>
              <a:rPr lang="fr-BE" b="1" dirty="0" smtClean="0">
                <a:latin typeface="+mj-lt"/>
              </a:rPr>
              <a:t>Presented by</a:t>
            </a:r>
          </a:p>
          <a:p>
            <a:pPr algn="ctr">
              <a:spcBef>
                <a:spcPct val="50000"/>
              </a:spcBef>
            </a:pPr>
            <a:r>
              <a:rPr lang="fr-BE" b="1" dirty="0" smtClean="0">
                <a:latin typeface="+mj-lt"/>
              </a:rPr>
              <a:t>PHUNG </a:t>
            </a:r>
            <a:r>
              <a:rPr lang="fr-BE" b="1" dirty="0">
                <a:latin typeface="+mj-lt"/>
              </a:rPr>
              <a:t>NGOC </a:t>
            </a:r>
            <a:r>
              <a:rPr lang="fr-BE" b="1" dirty="0" smtClean="0">
                <a:latin typeface="+mj-lt"/>
              </a:rPr>
              <a:t>DUNG</a:t>
            </a:r>
          </a:p>
          <a:p>
            <a:pPr algn="ctr">
              <a:spcBef>
                <a:spcPct val="50000"/>
              </a:spcBef>
            </a:pPr>
            <a:r>
              <a:rPr lang="fr-BE" sz="1400" b="1" dirty="0" smtClean="0">
                <a:latin typeface="+mj-lt"/>
              </a:rPr>
              <a:t>PhD </a:t>
            </a:r>
            <a:r>
              <a:rPr lang="fr-BE" sz="1400" b="1" dirty="0">
                <a:latin typeface="+mj-lt"/>
              </a:rPr>
              <a:t>Student – SE </a:t>
            </a:r>
            <a:r>
              <a:rPr lang="fr-BE" sz="1400" b="1" dirty="0" smtClean="0">
                <a:latin typeface="+mj-lt"/>
              </a:rPr>
              <a:t>Sector – </a:t>
            </a:r>
            <a:r>
              <a:rPr lang="fr-BE" sz="1400" b="1" dirty="0">
                <a:latin typeface="+mj-lt"/>
              </a:rPr>
              <a:t>ArGenCo – </a:t>
            </a:r>
            <a:r>
              <a:rPr lang="fr-BE" sz="1400" b="1" dirty="0" smtClean="0">
                <a:latin typeface="+mj-lt"/>
              </a:rPr>
              <a:t>University </a:t>
            </a:r>
            <a:r>
              <a:rPr lang="fr-BE" sz="1400" b="1" dirty="0">
                <a:latin typeface="+mj-lt"/>
              </a:rPr>
              <a:t>of LIEGE</a:t>
            </a:r>
            <a:endParaRPr lang="fr-FR" sz="1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3. Experiments on EMP – Results of tests – Monotonic loading</a:t>
            </a:r>
            <a:endParaRPr lang="fr-BE" dirty="0"/>
          </a:p>
        </p:txBody>
      </p:sp>
      <p:sp>
        <p:nvSpPr>
          <p:cNvPr id="13" name="Rectangle 23"/>
          <p:cNvSpPr txBox="1">
            <a:spLocks noChangeArrowheads="1"/>
          </p:cNvSpPr>
          <p:nvPr/>
        </p:nvSpPr>
        <p:spPr bwMode="auto">
          <a:xfrm>
            <a:off x="174948" y="620688"/>
            <a:ext cx="9721080" cy="1477328"/>
          </a:xfrm>
          <a:prstGeom prst="rect">
            <a:avLst/>
          </a:prstGeom>
          <a:noFill/>
          <a:ln w="9525">
            <a:noFill/>
            <a:miter lim="800000"/>
            <a:headEnd/>
            <a:tailEnd/>
          </a:ln>
          <a:effectLst/>
        </p:spPr>
        <p:txBody>
          <a:bodyPr vert="horz" wrap="square" lIns="91440" tIns="45720" rIns="91440" bIns="45720" rtlCol="0">
            <a:spAutoFit/>
          </a:bodyPr>
          <a:lstStyle/>
          <a:p>
            <a:pPr marL="358775" lvl="0" indent="-358775" algn="just">
              <a:buFont typeface="Wingdings" pitchFamily="2" charset="2"/>
              <a:buChar char="§"/>
              <a:defRPr/>
            </a:pPr>
            <a:r>
              <a:rPr kumimoji="0" lang="en-GB" b="0" i="0" u="none" strike="noStrike" kern="1200" cap="none" spc="0" normalizeH="0" baseline="0" noProof="0" dirty="0" smtClean="0">
                <a:ln>
                  <a:noFill/>
                </a:ln>
                <a:solidFill>
                  <a:schemeClr val="tx1"/>
                </a:solidFill>
                <a:effectLst/>
                <a:uLnTx/>
                <a:uFillTx/>
                <a:latin typeface="+mj-lt"/>
                <a:ea typeface="+mn-ea"/>
                <a:cs typeface="Times New Roman" pitchFamily="18" charset="0"/>
              </a:rPr>
              <a:t>Global buckling</a:t>
            </a:r>
            <a:r>
              <a:rPr kumimoji="0" lang="en-GB" b="0" i="0" u="none" strike="noStrike" kern="1200" cap="none" spc="0" normalizeH="0" noProof="0" dirty="0" smtClean="0">
                <a:ln>
                  <a:noFill/>
                </a:ln>
                <a:solidFill>
                  <a:schemeClr val="tx1"/>
                </a:solidFill>
                <a:effectLst/>
                <a:uLnTx/>
                <a:uFillTx/>
                <a:latin typeface="+mj-lt"/>
                <a:ea typeface="+mn-ea"/>
                <a:cs typeface="Times New Roman" pitchFamily="18" charset="0"/>
              </a:rPr>
              <a:t> at low shear</a:t>
            </a:r>
            <a:r>
              <a:rPr lang="en-GB" dirty="0" smtClean="0">
                <a:latin typeface="+mj-lt"/>
                <a:cs typeface="Times New Roman" pitchFamily="18" charset="0"/>
              </a:rPr>
              <a:t>.</a:t>
            </a:r>
          </a:p>
          <a:p>
            <a:pPr marL="358775" lvl="0" indent="-358775" algn="just">
              <a:buFont typeface="Wingdings" pitchFamily="2" charset="2"/>
              <a:buChar char="§"/>
              <a:defRPr/>
            </a:pPr>
            <a:r>
              <a:rPr lang="en-GB" dirty="0" smtClean="0">
                <a:cs typeface="Times New Roman" pitchFamily="18" charset="0"/>
              </a:rPr>
              <a:t>Post-buckling resistance: depend on type, size of panel and dimensions of stitches.</a:t>
            </a:r>
          </a:p>
          <a:p>
            <a:pPr marL="358775" lvl="0" indent="-358775" algn="just">
              <a:buFont typeface="Wingdings" pitchFamily="2" charset="2"/>
              <a:buChar char="§"/>
              <a:defRPr/>
            </a:pPr>
            <a:r>
              <a:rPr lang="en-GB" dirty="0" smtClean="0">
                <a:cs typeface="Times New Roman" pitchFamily="18" charset="0"/>
              </a:rPr>
              <a:t>Yield drift: 0.12% - 0.4% (estimated by ECCS procedure)</a:t>
            </a:r>
          </a:p>
          <a:p>
            <a:pPr marL="358775" lvl="0" indent="-358775" algn="just">
              <a:buFont typeface="Wingdings" pitchFamily="2" charset="2"/>
              <a:buChar char="§"/>
              <a:defRPr/>
            </a:pPr>
            <a:r>
              <a:rPr kumimoji="0" lang="en-GB" b="0" i="0" u="none" strike="noStrike" kern="1200" cap="none" spc="0" normalizeH="0" baseline="0" noProof="0" dirty="0" smtClean="0">
                <a:ln>
                  <a:noFill/>
                </a:ln>
                <a:solidFill>
                  <a:schemeClr val="tx1"/>
                </a:solidFill>
                <a:effectLst/>
                <a:uLnTx/>
                <a:uFillTx/>
                <a:latin typeface="+mj-lt"/>
                <a:ea typeface="+mn-ea"/>
                <a:cs typeface="Times New Roman" pitchFamily="18" charset="0"/>
              </a:rPr>
              <a:t>Ductility: 4-13 for flattened type</a:t>
            </a:r>
            <a:r>
              <a:rPr lang="en-GB" dirty="0" smtClean="0">
                <a:latin typeface="+mj-lt"/>
                <a:cs typeface="Times New Roman" pitchFamily="18" charset="0"/>
              </a:rPr>
              <a:t>, 10-20 for normal type.</a:t>
            </a:r>
            <a:endParaRPr kumimoji="0" lang="en-GB"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358775" lvl="0" indent="-358775" algn="just">
              <a:buFont typeface="Wingdings" pitchFamily="2" charset="2"/>
              <a:buChar char="§"/>
              <a:defRPr/>
            </a:pPr>
            <a:r>
              <a:rPr lang="en-US" dirty="0" smtClean="0">
                <a:cs typeface="Times New Roman" pitchFamily="18" charset="0"/>
              </a:rPr>
              <a:t>No failure at connections</a:t>
            </a:r>
            <a:endParaRPr kumimoji="0" lang="en-GB"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p:txBody>
      </p:sp>
      <p:pic>
        <p:nvPicPr>
          <p:cNvPr id="8" name="Picture 17" descr="P1030120"/>
          <p:cNvPicPr>
            <a:picLocks noChangeAspect="1" noChangeArrowheads="1"/>
          </p:cNvPicPr>
          <p:nvPr/>
        </p:nvPicPr>
        <p:blipFill>
          <a:blip r:embed="rId3" cstate="print"/>
          <a:stretch>
            <a:fillRect/>
          </a:stretch>
        </p:blipFill>
        <p:spPr bwMode="auto">
          <a:xfrm>
            <a:off x="102940" y="2060848"/>
            <a:ext cx="4752528" cy="3816424"/>
          </a:xfrm>
          <a:prstGeom prst="rect">
            <a:avLst/>
          </a:prstGeom>
          <a:noFill/>
          <a:ln>
            <a:noFill/>
          </a:ln>
        </p:spPr>
      </p:pic>
      <p:sp>
        <p:nvSpPr>
          <p:cNvPr id="9" name="Rectangle 23"/>
          <p:cNvSpPr txBox="1">
            <a:spLocks noChangeArrowheads="1"/>
          </p:cNvSpPr>
          <p:nvPr/>
        </p:nvSpPr>
        <p:spPr bwMode="auto">
          <a:xfrm>
            <a:off x="1039044" y="5949280"/>
            <a:ext cx="2736304" cy="369332"/>
          </a:xfrm>
          <a:prstGeom prst="rect">
            <a:avLst/>
          </a:prstGeom>
          <a:noFill/>
          <a:ln w="9525">
            <a:noFill/>
            <a:miter lim="800000"/>
            <a:headEnd/>
            <a:tailEnd/>
          </a:ln>
          <a:effectLst/>
        </p:spPr>
        <p:txBody>
          <a:bodyPr vert="horz" wrap="square" lIns="91440" tIns="45720" rIns="91440" bIns="45720" rtlCol="0">
            <a:spAutoFit/>
          </a:bodyPr>
          <a:lstStyle/>
          <a:p>
            <a:pPr marL="0" marR="0" lvl="0" indent="-360000" algn="ctr" defTabSz="914400" rtl="0" eaLnBrk="1" fontAlgn="auto" latinLnBrk="0" hangingPunct="1">
              <a:lnSpc>
                <a:spcPct val="100000"/>
              </a:lnSpc>
              <a:spcBef>
                <a:spcPts val="0"/>
              </a:spcBef>
              <a:spcAft>
                <a:spcPts val="0"/>
              </a:spcAft>
              <a:buClrTx/>
              <a:buSzTx/>
              <a:tabLst/>
              <a:defRPr/>
            </a:pPr>
            <a:r>
              <a:rPr lang="en-US" dirty="0" smtClean="0">
                <a:latin typeface="Times New Roman" pitchFamily="18" charset="0"/>
                <a:cs typeface="Times New Roman" pitchFamily="18" charset="0"/>
              </a:rPr>
              <a:t>Buckling in tests</a:t>
            </a: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Rectangle 23"/>
          <p:cNvSpPr txBox="1">
            <a:spLocks noChangeArrowheads="1"/>
          </p:cNvSpPr>
          <p:nvPr/>
        </p:nvSpPr>
        <p:spPr bwMode="auto">
          <a:xfrm>
            <a:off x="5935588" y="5877272"/>
            <a:ext cx="3816424" cy="646331"/>
          </a:xfrm>
          <a:prstGeom prst="rect">
            <a:avLst/>
          </a:prstGeom>
          <a:noFill/>
          <a:ln w="9525">
            <a:noFill/>
            <a:miter lim="800000"/>
            <a:headEnd/>
            <a:tailEnd/>
          </a:ln>
          <a:effectLst/>
        </p:spPr>
        <p:txBody>
          <a:bodyPr vert="horz" wrap="square" lIns="91440" tIns="45720" rIns="91440" bIns="45720" rtlCol="0">
            <a:spAutoFit/>
          </a:bodyPr>
          <a:lstStyle/>
          <a:p>
            <a:pPr marL="0" marR="0" lvl="0" indent="-360000" algn="ctr"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Monotonic </a:t>
            </a:r>
            <a:r>
              <a:rPr kumimoji="0" lang="en-US"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behaviour</a:t>
            </a:r>
            <a:r>
              <a:rPr kumimoji="0" lang="en-US"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of</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A51-27-35-30 – welded</a:t>
            </a:r>
            <a:r>
              <a:rPr kumimoji="0" lang="en-US"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connections</a:t>
            </a: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99329" name="Picture 1"/>
          <p:cNvPicPr>
            <a:picLocks noChangeAspect="1" noChangeArrowheads="1"/>
          </p:cNvPicPr>
          <p:nvPr/>
        </p:nvPicPr>
        <p:blipFill>
          <a:blip r:embed="rId4" cstate="print"/>
          <a:srcRect/>
          <a:stretch>
            <a:fillRect/>
          </a:stretch>
        </p:blipFill>
        <p:spPr bwMode="auto">
          <a:xfrm>
            <a:off x="4936926" y="1905347"/>
            <a:ext cx="5350074" cy="3971925"/>
          </a:xfrm>
          <a:prstGeom prst="rect">
            <a:avLst/>
          </a:prstGeom>
          <a:noFill/>
          <a:ln w="9525">
            <a:noFill/>
            <a:miter lim="800000"/>
            <a:headEnd/>
            <a:tailEnd/>
          </a:ln>
          <a:effectLst/>
        </p:spPr>
      </p:pic>
      <p:cxnSp>
        <p:nvCxnSpPr>
          <p:cNvPr id="21" name="Straight Connector 20"/>
          <p:cNvCxnSpPr/>
          <p:nvPr/>
        </p:nvCxnSpPr>
        <p:spPr>
          <a:xfrm flipV="1">
            <a:off x="5791572" y="2780928"/>
            <a:ext cx="216024" cy="21602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007596" y="2420888"/>
            <a:ext cx="2376264" cy="360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07596" y="2780928"/>
            <a:ext cx="0" cy="216024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39644" y="4149080"/>
            <a:ext cx="1728192" cy="369332"/>
          </a:xfrm>
          <a:prstGeom prst="rect">
            <a:avLst/>
          </a:prstGeom>
          <a:noFill/>
        </p:spPr>
        <p:txBody>
          <a:bodyPr wrap="square" rtlCol="0">
            <a:spAutoFit/>
          </a:bodyPr>
          <a:lstStyle/>
          <a:p>
            <a:r>
              <a:rPr lang="fr-BE" dirty="0" smtClean="0"/>
              <a:t>Yield drift</a:t>
            </a:r>
            <a:endParaRPr lang="fr-BE" dirty="0"/>
          </a:p>
        </p:txBody>
      </p:sp>
      <p:cxnSp>
        <p:nvCxnSpPr>
          <p:cNvPr id="25" name="Straight Arrow Connector 24"/>
          <p:cNvCxnSpPr>
            <a:stCxn id="24" idx="1"/>
          </p:cNvCxnSpPr>
          <p:nvPr/>
        </p:nvCxnSpPr>
        <p:spPr>
          <a:xfrm flipH="1">
            <a:off x="6079604" y="4333746"/>
            <a:ext cx="360040" cy="535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3. Experiments on EMP – Results  of tests – Cyclic loading</a:t>
            </a:r>
            <a:endParaRPr lang="fr-BE" dirty="0"/>
          </a:p>
        </p:txBody>
      </p:sp>
      <p:sp>
        <p:nvSpPr>
          <p:cNvPr id="12" name="Rectangle 23"/>
          <p:cNvSpPr txBox="1">
            <a:spLocks noChangeArrowheads="1"/>
          </p:cNvSpPr>
          <p:nvPr/>
        </p:nvSpPr>
        <p:spPr bwMode="auto">
          <a:xfrm>
            <a:off x="390972" y="633462"/>
            <a:ext cx="9433048" cy="923330"/>
          </a:xfrm>
          <a:prstGeom prst="rect">
            <a:avLst/>
          </a:prstGeom>
          <a:noFill/>
          <a:ln w="9525">
            <a:noFill/>
            <a:miter lim="800000"/>
            <a:headEnd/>
            <a:tailEnd/>
          </a:ln>
          <a:effectLst/>
        </p:spPr>
        <p:txBody>
          <a:bodyPr vert="horz" wrap="square" lIns="91440" tIns="45720" rIns="91440" bIns="45720" rtlCol="0">
            <a:spAutoFit/>
          </a:bodyPr>
          <a:lstStyle/>
          <a:p>
            <a:pPr marL="358775" lvl="0" indent="-358775" algn="just">
              <a:buFont typeface="Wingdings" pitchFamily="2" charset="2"/>
              <a:buChar char="§"/>
              <a:defRPr/>
            </a:pPr>
            <a:r>
              <a:rPr lang="en-US" dirty="0" smtClean="0">
                <a:cs typeface="Times New Roman" pitchFamily="18" charset="0"/>
              </a:rPr>
              <a:t>S-shaped </a:t>
            </a:r>
            <a:r>
              <a:rPr lang="en-US" dirty="0" err="1" smtClean="0">
                <a:cs typeface="Times New Roman" pitchFamily="18" charset="0"/>
              </a:rPr>
              <a:t>behaviour</a:t>
            </a:r>
            <a:r>
              <a:rPr lang="en-US" dirty="0" smtClean="0">
                <a:cs typeface="Times New Roman" pitchFamily="18" charset="0"/>
              </a:rPr>
              <a:t> with pinching effects</a:t>
            </a:r>
          </a:p>
          <a:p>
            <a:pPr marL="358775" lvl="0" indent="-358775" algn="just">
              <a:buFont typeface="Wingdings" pitchFamily="2" charset="2"/>
              <a:buChar char="§"/>
              <a:defRPr/>
            </a:pPr>
            <a:r>
              <a:rPr lang="en-US" dirty="0" smtClean="0">
                <a:cs typeface="Times New Roman" pitchFamily="18" charset="0"/>
              </a:rPr>
              <a:t>Yield drift and ductility: same as for monotonic</a:t>
            </a:r>
          </a:p>
          <a:p>
            <a:pPr marL="358775" lvl="0" indent="-358775" algn="just">
              <a:buFont typeface="Wingdings" pitchFamily="2" charset="2"/>
              <a:buChar char="§"/>
              <a:defRPr/>
            </a:pPr>
            <a:r>
              <a:rPr lang="en-US" dirty="0" smtClean="0">
                <a:cs typeface="Times New Roman" pitchFamily="18" charset="0"/>
              </a:rPr>
              <a:t>No failure at connections</a:t>
            </a:r>
          </a:p>
        </p:txBody>
      </p:sp>
      <p:pic>
        <p:nvPicPr>
          <p:cNvPr id="21505" name="Picture 1"/>
          <p:cNvPicPr>
            <a:picLocks noChangeAspect="1" noChangeArrowheads="1"/>
          </p:cNvPicPr>
          <p:nvPr/>
        </p:nvPicPr>
        <p:blipFill>
          <a:blip r:embed="rId3" cstate="print"/>
          <a:srcRect/>
          <a:stretch>
            <a:fillRect/>
          </a:stretch>
        </p:blipFill>
        <p:spPr bwMode="auto">
          <a:xfrm>
            <a:off x="1687116" y="1696489"/>
            <a:ext cx="7077685" cy="47568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Simulation of the tests</a:t>
            </a:r>
            <a:endParaRPr lang="fr-BE" dirty="0"/>
          </a:p>
        </p:txBody>
      </p:sp>
      <p:sp>
        <p:nvSpPr>
          <p:cNvPr id="12" name="Rectangle 23"/>
          <p:cNvSpPr txBox="1">
            <a:spLocks noChangeArrowheads="1"/>
          </p:cNvSpPr>
          <p:nvPr/>
        </p:nvSpPr>
        <p:spPr bwMode="auto">
          <a:xfrm>
            <a:off x="72008" y="685145"/>
            <a:ext cx="5863580" cy="3250121"/>
          </a:xfrm>
          <a:prstGeom prst="rect">
            <a:avLst/>
          </a:prstGeom>
          <a:noFill/>
          <a:ln w="9525">
            <a:noFill/>
            <a:miter lim="800000"/>
            <a:headEnd/>
            <a:tailEnd/>
          </a:ln>
          <a:effectLst/>
        </p:spPr>
        <p:txBody>
          <a:bodyPr vert="horz" wrap="square" lIns="91440" tIns="45720" rIns="91440" bIns="45720" rtlCol="0">
            <a:spAutoFit/>
          </a:bodyPr>
          <a:lstStyle/>
          <a:p>
            <a:pPr marL="0" marR="0" lvl="0" indent="-3600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FINELG</a:t>
            </a:r>
          </a:p>
          <a:p>
            <a:pPr marL="358775" lvl="0" indent="-358775" algn="just">
              <a:buFont typeface="Wingdings" pitchFamily="2" charset="2"/>
              <a:buChar char="§"/>
              <a:defRPr/>
            </a:pPr>
            <a:r>
              <a:rPr lang="en-US" dirty="0" smtClean="0">
                <a:latin typeface="+mj-lt"/>
              </a:rPr>
              <a:t>EMP bar as a 3D inelastic beam, bar buckling neglected.</a:t>
            </a:r>
            <a:r>
              <a:rPr lang="en-US" dirty="0" smtClean="0">
                <a:latin typeface="Times New Roman" pitchFamily="18" charset="0"/>
                <a:cs typeface="Times New Roman" pitchFamily="18" charset="0"/>
              </a:rPr>
              <a:t> </a:t>
            </a:r>
          </a:p>
          <a:p>
            <a:pPr marL="358775" lvl="0" indent="-358775" algn="just">
              <a:buFont typeface="Wingdings" pitchFamily="2" charset="2"/>
              <a:buChar char="§"/>
              <a:defRPr/>
            </a:pPr>
            <a:r>
              <a:rPr lang="en-US" dirty="0" smtClean="0">
                <a:latin typeface="+mj-lt"/>
              </a:rPr>
              <a:t>Material properties from tensile tests.</a:t>
            </a:r>
          </a:p>
          <a:p>
            <a:pPr marL="358775" lvl="0" indent="-358775" algn="just">
              <a:buFont typeface="Wingdings" pitchFamily="2" charset="2"/>
              <a:buChar char="§"/>
              <a:defRPr/>
            </a:pPr>
            <a:r>
              <a:rPr lang="en-US" dirty="0" smtClean="0">
                <a:latin typeface="+mj-lt"/>
              </a:rPr>
              <a:t>Multi-linear  relationship with softening and hardening </a:t>
            </a:r>
          </a:p>
          <a:p>
            <a:pPr marL="358775" lvl="0" indent="-358775" algn="just">
              <a:buFont typeface="Wingdings" pitchFamily="2" charset="2"/>
              <a:buChar char="§"/>
              <a:defRPr/>
            </a:pPr>
            <a:r>
              <a:rPr kumimoji="0" lang="en-US" b="0" i="0" u="none" strike="noStrike" kern="1200" cap="none" spc="0" normalizeH="0" baseline="0" noProof="0" dirty="0" smtClean="0">
                <a:ln>
                  <a:noFill/>
                </a:ln>
                <a:solidFill>
                  <a:schemeClr val="tx1"/>
                </a:solidFill>
                <a:effectLst/>
                <a:uLnTx/>
                <a:uFillTx/>
                <a:latin typeface="+mj-lt"/>
                <a:ea typeface="+mn-ea"/>
                <a:cs typeface="Times New Roman" pitchFamily="18" charset="0"/>
              </a:rPr>
              <a:t>Initial deformations:</a:t>
            </a:r>
            <a:r>
              <a:rPr kumimoji="0" lang="en-US" b="0" i="0" u="none" strike="noStrike" kern="1200" cap="none" spc="0" normalizeH="0" noProof="0" dirty="0" smtClean="0">
                <a:ln>
                  <a:noFill/>
                </a:ln>
                <a:solidFill>
                  <a:schemeClr val="tx1"/>
                </a:solidFill>
                <a:effectLst/>
                <a:uLnTx/>
                <a:uFillTx/>
                <a:latin typeface="+mj-lt"/>
                <a:ea typeface="+mn-ea"/>
                <a:cs typeface="Times New Roman" pitchFamily="18" charset="0"/>
              </a:rPr>
              <a:t> first buckling mode shape with amplitude equal to long side length/200</a:t>
            </a:r>
          </a:p>
          <a:p>
            <a:pPr marL="342900" lvl="0" indent="-342900" algn="just">
              <a:spcBef>
                <a:spcPct val="20000"/>
              </a:spcBef>
              <a:buFont typeface="Wingdings" pitchFamily="2" charset="2"/>
              <a:buChar char="§"/>
              <a:defRPr/>
            </a:pPr>
            <a:r>
              <a:rPr lang="en-US" dirty="0" smtClean="0"/>
              <a:t>Size dimensions from 100mm to 2000mm</a:t>
            </a:r>
          </a:p>
          <a:p>
            <a:pPr marL="342900" lvl="0" indent="-342900" algn="just">
              <a:spcBef>
                <a:spcPct val="20000"/>
              </a:spcBef>
              <a:buFont typeface="Wingdings" pitchFamily="2" charset="2"/>
              <a:buChar char="§"/>
              <a:defRPr/>
            </a:pPr>
            <a:r>
              <a:rPr lang="en-US" dirty="0" smtClean="0"/>
              <a:t>Different width and height panel ratio</a:t>
            </a:r>
          </a:p>
          <a:p>
            <a:pPr lvl="0" indent="-360000" algn="just">
              <a:buFont typeface="Wingdings" pitchFamily="2" charset="2"/>
              <a:buChar char="§"/>
              <a:defRPr/>
            </a:pPr>
            <a:r>
              <a:rPr lang="en-US" dirty="0" smtClean="0">
                <a:latin typeface="Times New Roman" pitchFamily="18" charset="0"/>
                <a:cs typeface="Times New Roman" pitchFamily="18" charset="0"/>
              </a:rPr>
              <a:t>Critical analysis</a:t>
            </a:r>
          </a:p>
          <a:p>
            <a:pPr marL="358775" lvl="0" indent="-358775" algn="just">
              <a:buFont typeface="Wingdings" pitchFamily="2" charset="2"/>
              <a:buChar char="§"/>
              <a:defRPr/>
            </a:pPr>
            <a:r>
              <a:rPr lang="en-US" dirty="0" smtClean="0">
                <a:cs typeface="Times New Roman" pitchFamily="18" charset="0"/>
              </a:rPr>
              <a:t>Nonlinear analysis</a:t>
            </a:r>
          </a:p>
          <a:p>
            <a:pPr marL="358775" lvl="0" indent="-358775" algn="just">
              <a:buFont typeface="Wingdings" pitchFamily="2" charset="2"/>
              <a:buChar char="§"/>
              <a:defRPr/>
            </a:pPr>
            <a:r>
              <a:rPr lang="en-US" dirty="0" smtClean="0">
                <a:latin typeface="Times New Roman" pitchFamily="18" charset="0"/>
                <a:cs typeface="Times New Roman" pitchFamily="18" charset="0"/>
              </a:rPr>
              <a:t>Outcome of the analysis: 	shear resistance and ductility</a:t>
            </a:r>
          </a:p>
        </p:txBody>
      </p:sp>
      <p:pic>
        <p:nvPicPr>
          <p:cNvPr id="7" name="Picture 17"/>
          <p:cNvPicPr preferRelativeResize="0">
            <a:picLocks noChangeArrowheads="1"/>
          </p:cNvPicPr>
          <p:nvPr/>
        </p:nvPicPr>
        <p:blipFill>
          <a:blip r:embed="rId3" cstate="print"/>
          <a:srcRect/>
          <a:stretch>
            <a:fillRect/>
          </a:stretch>
        </p:blipFill>
        <p:spPr bwMode="auto">
          <a:xfrm>
            <a:off x="7807796" y="692696"/>
            <a:ext cx="2376264" cy="1728217"/>
          </a:xfrm>
          <a:prstGeom prst="rect">
            <a:avLst/>
          </a:prstGeom>
          <a:noFill/>
          <a:ln w="9525">
            <a:noFill/>
            <a:miter lim="800000"/>
            <a:headEnd/>
            <a:tailEnd/>
          </a:ln>
        </p:spPr>
      </p:pic>
      <p:cxnSp>
        <p:nvCxnSpPr>
          <p:cNvPr id="8" name="Straight Arrow Connector 7"/>
          <p:cNvCxnSpPr>
            <a:stCxn id="9" idx="3"/>
          </p:cNvCxnSpPr>
          <p:nvPr/>
        </p:nvCxnSpPr>
        <p:spPr>
          <a:xfrm flipV="1">
            <a:off x="7375748" y="1556792"/>
            <a:ext cx="1008112" cy="1800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6079604" y="1412776"/>
            <a:ext cx="1296144" cy="648072"/>
          </a:xfrm>
          <a:prstGeom prst="rect">
            <a:avLst/>
          </a:prstGeom>
        </p:spPr>
        <p:txBody>
          <a:bodyPr vert="horz" lIns="91440" tIns="45720" rIns="91440" bIns="45720" rtlCol="0">
            <a:normAutofit/>
          </a:bodyPr>
          <a:lstStyle/>
          <a:p>
            <a:pPr marL="342900" lvl="0" indent="-342900">
              <a:spcBef>
                <a:spcPct val="20000"/>
              </a:spcBef>
            </a:pPr>
            <a:r>
              <a:rPr lang="fr-BE" dirty="0" smtClean="0">
                <a:latin typeface="+mj-lt"/>
              </a:rPr>
              <a:t>3D </a:t>
            </a:r>
            <a:r>
              <a:rPr lang="fr-BE" dirty="0" err="1" smtClean="0">
                <a:latin typeface="+mj-lt"/>
              </a:rPr>
              <a:t>inelastic</a:t>
            </a:r>
            <a:r>
              <a:rPr lang="fr-BE" dirty="0" smtClean="0">
                <a:latin typeface="+mj-lt"/>
              </a:rPr>
              <a:t> </a:t>
            </a:r>
            <a:r>
              <a:rPr lang="fr-BE" dirty="0" err="1" smtClean="0">
                <a:latin typeface="+mj-lt"/>
              </a:rPr>
              <a:t>beam</a:t>
            </a: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0" name="Picture 3"/>
          <p:cNvPicPr>
            <a:picLocks noChangeAspect="1" noChangeArrowheads="1"/>
          </p:cNvPicPr>
          <p:nvPr/>
        </p:nvPicPr>
        <p:blipFill>
          <a:blip r:embed="rId4" cstate="print"/>
          <a:srcRect/>
          <a:stretch>
            <a:fillRect/>
          </a:stretch>
        </p:blipFill>
        <p:spPr bwMode="auto">
          <a:xfrm rot="10800000">
            <a:off x="7879810" y="2780928"/>
            <a:ext cx="2376258" cy="3240360"/>
          </a:xfrm>
          <a:prstGeom prst="rect">
            <a:avLst/>
          </a:prstGeom>
          <a:noFill/>
          <a:ln w="9525">
            <a:noFill/>
            <a:miter lim="800000"/>
            <a:headEnd/>
            <a:tailEnd/>
          </a:ln>
        </p:spPr>
      </p:pic>
      <p:sp>
        <p:nvSpPr>
          <p:cNvPr id="15" name="Content Placeholder 2"/>
          <p:cNvSpPr txBox="1">
            <a:spLocks/>
          </p:cNvSpPr>
          <p:nvPr/>
        </p:nvSpPr>
        <p:spPr>
          <a:xfrm>
            <a:off x="7951812" y="6093296"/>
            <a:ext cx="2160240" cy="432048"/>
          </a:xfrm>
          <a:prstGeom prst="rect">
            <a:avLst/>
          </a:prstGeom>
        </p:spPr>
        <p:txBody>
          <a:bodyPr vert="horz" lIns="91440" tIns="45720" rIns="91440" bIns="45720" rtlCol="0">
            <a:normAutofit/>
          </a:bodyPr>
          <a:lstStyle/>
          <a:p>
            <a:pPr marL="342900" lvl="0" indent="-342900" algn="ctr">
              <a:spcBef>
                <a:spcPct val="20000"/>
              </a:spcBef>
            </a:pPr>
            <a:r>
              <a:rPr lang="fr-BE" dirty="0" smtClean="0">
                <a:latin typeface="+mj-lt"/>
              </a:rPr>
              <a:t>Modeling</a:t>
            </a: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3" name="Picture 12"/>
          <p:cNvPicPr/>
          <p:nvPr/>
        </p:nvPicPr>
        <p:blipFill>
          <a:blip r:embed="rId5" cstate="print"/>
          <a:srcRect/>
          <a:stretch>
            <a:fillRect/>
          </a:stretch>
        </p:blipFill>
        <p:spPr bwMode="auto">
          <a:xfrm>
            <a:off x="390972" y="4077072"/>
            <a:ext cx="7056784" cy="2232248"/>
          </a:xfrm>
          <a:prstGeom prst="rect">
            <a:avLst/>
          </a:prstGeom>
          <a:noFill/>
          <a:ln w="9525">
            <a:noFill/>
            <a:miter lim="800000"/>
            <a:headEnd/>
            <a:tailEnd/>
          </a:ln>
        </p:spPr>
      </p:pic>
      <p:pic>
        <p:nvPicPr>
          <p:cNvPr id="17410" name="Picture 2"/>
          <p:cNvPicPr>
            <a:picLocks noChangeAspect="1" noChangeArrowheads="1"/>
          </p:cNvPicPr>
          <p:nvPr/>
        </p:nvPicPr>
        <p:blipFill>
          <a:blip r:embed="rId6" cstate="print"/>
          <a:srcRect/>
          <a:stretch>
            <a:fillRect/>
          </a:stretch>
        </p:blipFill>
        <p:spPr bwMode="auto">
          <a:xfrm>
            <a:off x="5719564" y="2492896"/>
            <a:ext cx="2754799" cy="1744876"/>
          </a:xfrm>
          <a:prstGeom prst="rect">
            <a:avLst/>
          </a:prstGeom>
          <a:noFill/>
          <a:ln w="9525">
            <a:noFill/>
            <a:miter lim="800000"/>
            <a:headEnd/>
            <a:tailEnd/>
          </a:ln>
          <a:effectLst/>
        </p:spPr>
      </p:pic>
      <p:cxnSp>
        <p:nvCxnSpPr>
          <p:cNvPr id="20" name="Straight Arrow Connector 19"/>
          <p:cNvCxnSpPr>
            <a:stCxn id="9" idx="2"/>
          </p:cNvCxnSpPr>
          <p:nvPr/>
        </p:nvCxnSpPr>
        <p:spPr>
          <a:xfrm>
            <a:off x="6727676" y="2060848"/>
            <a:ext cx="144016"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103940" y="3789040"/>
            <a:ext cx="360040"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5" name="Straight Arrow Connector 24"/>
          <p:cNvCxnSpPr>
            <a:stCxn id="23" idx="0"/>
            <a:endCxn id="17410" idx="3"/>
          </p:cNvCxnSpPr>
          <p:nvPr/>
        </p:nvCxnSpPr>
        <p:spPr>
          <a:xfrm flipH="1" flipV="1">
            <a:off x="8474363" y="3365334"/>
            <a:ext cx="809597" cy="423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Comparison of Tests </a:t>
            </a:r>
            <a:r>
              <a:rPr lang="fr-BE" dirty="0" smtClean="0">
                <a:sym typeface="Wingdings" pitchFamily="2" charset="2"/>
              </a:rPr>
              <a:t> Models</a:t>
            </a:r>
            <a:endParaRPr lang="fr-BE" dirty="0"/>
          </a:p>
        </p:txBody>
      </p:sp>
      <p:sp>
        <p:nvSpPr>
          <p:cNvPr id="18" name="Content Placeholder 2"/>
          <p:cNvSpPr txBox="1">
            <a:spLocks/>
          </p:cNvSpPr>
          <p:nvPr/>
        </p:nvSpPr>
        <p:spPr>
          <a:xfrm>
            <a:off x="3991372" y="5949280"/>
            <a:ext cx="2160240" cy="432048"/>
          </a:xfrm>
          <a:prstGeom prst="rect">
            <a:avLst/>
          </a:prstGeom>
        </p:spPr>
        <p:txBody>
          <a:bodyPr vert="horz" lIns="91440" tIns="45720" rIns="91440" bIns="45720" rtlCol="0">
            <a:normAutofit/>
          </a:bodyPr>
          <a:lstStyle/>
          <a:p>
            <a:pPr marL="342900" lvl="0" indent="-342900" algn="ctr">
              <a:spcBef>
                <a:spcPct val="20000"/>
              </a:spcBef>
            </a:pPr>
            <a:r>
              <a:rPr lang="fr-BE" dirty="0" smtClean="0">
                <a:latin typeface="+mj-lt"/>
              </a:rPr>
              <a:t>Monotonic loading</a:t>
            </a: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5361" name="Picture 1"/>
          <p:cNvPicPr>
            <a:picLocks noChangeAspect="1" noChangeArrowheads="1"/>
          </p:cNvPicPr>
          <p:nvPr/>
        </p:nvPicPr>
        <p:blipFill>
          <a:blip r:embed="rId3" cstate="print"/>
          <a:srcRect/>
          <a:stretch>
            <a:fillRect/>
          </a:stretch>
        </p:blipFill>
        <p:spPr bwMode="auto">
          <a:xfrm>
            <a:off x="1067122" y="836712"/>
            <a:ext cx="8324850" cy="504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Comparison of Tests </a:t>
            </a:r>
            <a:r>
              <a:rPr lang="fr-BE" dirty="0" smtClean="0">
                <a:sym typeface="Wingdings" pitchFamily="2" charset="2"/>
              </a:rPr>
              <a:t> Models</a:t>
            </a:r>
            <a:endParaRPr lang="fr-BE" dirty="0"/>
          </a:p>
        </p:txBody>
      </p:sp>
      <p:sp>
        <p:nvSpPr>
          <p:cNvPr id="18" name="Content Placeholder 2"/>
          <p:cNvSpPr txBox="1">
            <a:spLocks/>
          </p:cNvSpPr>
          <p:nvPr/>
        </p:nvSpPr>
        <p:spPr>
          <a:xfrm>
            <a:off x="3991372" y="6165304"/>
            <a:ext cx="2160240" cy="288032"/>
          </a:xfrm>
          <a:prstGeom prst="rect">
            <a:avLst/>
          </a:prstGeom>
        </p:spPr>
        <p:txBody>
          <a:bodyPr vert="horz" lIns="91440" tIns="45720" rIns="91440" bIns="45720" rtlCol="0">
            <a:noAutofit/>
          </a:bodyPr>
          <a:lstStyle/>
          <a:p>
            <a:pPr marL="342900" lvl="0" indent="-342900" algn="ctr">
              <a:spcBef>
                <a:spcPct val="20000"/>
              </a:spcBef>
            </a:pPr>
            <a:r>
              <a:rPr lang="fr-BE" dirty="0" smtClean="0">
                <a:latin typeface="+mj-lt"/>
              </a:rPr>
              <a:t>Cyclic loading</a:t>
            </a: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26978" name="Picture 2"/>
          <p:cNvPicPr>
            <a:picLocks noChangeAspect="1" noChangeArrowheads="1"/>
          </p:cNvPicPr>
          <p:nvPr/>
        </p:nvPicPr>
        <p:blipFill>
          <a:blip r:embed="rId3" cstate="print"/>
          <a:srcRect/>
          <a:stretch>
            <a:fillRect/>
          </a:stretch>
        </p:blipFill>
        <p:spPr bwMode="auto">
          <a:xfrm>
            <a:off x="710063" y="764704"/>
            <a:ext cx="8969941"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2" name="Rectangle 23"/>
          <p:cNvSpPr txBox="1">
            <a:spLocks noChangeArrowheads="1"/>
          </p:cNvSpPr>
          <p:nvPr/>
        </p:nvSpPr>
        <p:spPr bwMode="auto">
          <a:xfrm>
            <a:off x="390972" y="580618"/>
            <a:ext cx="9433048" cy="369332"/>
          </a:xfrm>
          <a:prstGeom prst="rect">
            <a:avLst/>
          </a:prstGeom>
          <a:noFill/>
          <a:ln w="9525">
            <a:noFill/>
            <a:miter lim="800000"/>
            <a:headEnd/>
            <a:tailEnd/>
          </a:ln>
          <a:effectLst/>
        </p:spPr>
        <p:txBody>
          <a:bodyPr vert="horz" wrap="square" lIns="91440" tIns="45720" rIns="91440" bIns="45720" rtlCol="0">
            <a:spAutoFit/>
          </a:bodyPr>
          <a:lstStyle/>
          <a:p>
            <a:pPr indent="-360000" algn="just">
              <a:buFont typeface="Wingdings" pitchFamily="2" charset="2"/>
              <a:buChar char="§"/>
            </a:pPr>
            <a:r>
              <a:rPr lang="en-US" dirty="0" smtClean="0">
                <a:latin typeface="+mj-lt"/>
              </a:rPr>
              <a:t>Buckling resistance of EMP</a:t>
            </a:r>
          </a:p>
        </p:txBody>
      </p:sp>
      <p:sp>
        <p:nvSpPr>
          <p:cNvPr id="9" name="Content Placeholder 2"/>
          <p:cNvSpPr txBox="1">
            <a:spLocks/>
          </p:cNvSpPr>
          <p:nvPr/>
        </p:nvSpPr>
        <p:spPr>
          <a:xfrm>
            <a:off x="467544" y="6165304"/>
            <a:ext cx="9212460" cy="432048"/>
          </a:xfrm>
          <a:prstGeom prst="rect">
            <a:avLst/>
          </a:prstGeom>
        </p:spPr>
        <p:txBody>
          <a:bodyPr vert="horz" lIns="91440" tIns="45720" rIns="91440" bIns="45720" rtlCol="0">
            <a:normAutofit/>
          </a:bodyPr>
          <a:lstStyle/>
          <a:p>
            <a:pPr marL="342900" indent="-342900" algn="ctr" fontAlgn="auto">
              <a:spcBef>
                <a:spcPct val="20000"/>
              </a:spcBef>
              <a:spcAft>
                <a:spcPts val="0"/>
              </a:spcAft>
            </a:pPr>
            <a:r>
              <a:rPr lang="en-GB" dirty="0" smtClean="0">
                <a:latin typeface="+mj-lt"/>
              </a:rPr>
              <a:t>Critical loads of different square panels with different profiles</a:t>
            </a:r>
          </a:p>
        </p:txBody>
      </p:sp>
      <p:pic>
        <p:nvPicPr>
          <p:cNvPr id="9219" name="Picture 3"/>
          <p:cNvPicPr>
            <a:picLocks noChangeAspect="1" noChangeArrowheads="1"/>
          </p:cNvPicPr>
          <p:nvPr/>
        </p:nvPicPr>
        <p:blipFill>
          <a:blip r:embed="rId3" cstate="print"/>
          <a:srcRect/>
          <a:stretch>
            <a:fillRect/>
          </a:stretch>
        </p:blipFill>
        <p:spPr bwMode="auto">
          <a:xfrm>
            <a:off x="534988" y="836712"/>
            <a:ext cx="9220200" cy="5485259"/>
          </a:xfrm>
          <a:prstGeom prst="rect">
            <a:avLst/>
          </a:prstGeom>
          <a:noFill/>
          <a:ln w="9525">
            <a:noFill/>
            <a:miter lim="800000"/>
            <a:headEnd/>
            <a:tailEnd/>
          </a:ln>
          <a:effectLst/>
        </p:spPr>
      </p:pic>
      <p:pic>
        <p:nvPicPr>
          <p:cNvPr id="6" name="Picture 1"/>
          <p:cNvPicPr>
            <a:picLocks noChangeAspect="1" noChangeArrowheads="1"/>
          </p:cNvPicPr>
          <p:nvPr/>
        </p:nvPicPr>
        <p:blipFill>
          <a:blip r:embed="rId4" cstate="print"/>
          <a:srcRect/>
          <a:stretch>
            <a:fillRect/>
          </a:stretch>
        </p:blipFill>
        <p:spPr bwMode="auto">
          <a:xfrm>
            <a:off x="1543100" y="1268760"/>
            <a:ext cx="2664296" cy="19330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2" name="Rectangle 23"/>
          <p:cNvSpPr txBox="1">
            <a:spLocks noChangeArrowheads="1"/>
          </p:cNvSpPr>
          <p:nvPr/>
        </p:nvSpPr>
        <p:spPr bwMode="auto">
          <a:xfrm>
            <a:off x="390972" y="685144"/>
            <a:ext cx="9433048" cy="400110"/>
          </a:xfrm>
          <a:prstGeom prst="rect">
            <a:avLst/>
          </a:prstGeom>
          <a:noFill/>
          <a:ln w="9525">
            <a:noFill/>
            <a:miter lim="800000"/>
            <a:headEnd/>
            <a:tailEnd/>
          </a:ln>
          <a:effectLst/>
        </p:spPr>
        <p:txBody>
          <a:bodyPr vert="horz" wrap="square" lIns="91440" tIns="45720" rIns="91440" bIns="45720" rtlCol="0">
            <a:spAutoFit/>
          </a:bodyPr>
          <a:lstStyle/>
          <a:p>
            <a:pPr indent="-360000" algn="just">
              <a:buFont typeface="Wingdings" pitchFamily="2" charset="2"/>
              <a:buChar char="§"/>
            </a:pPr>
            <a:r>
              <a:rPr lang="en-US" sz="2000" dirty="0" smtClean="0">
                <a:latin typeface="+mj-lt"/>
              </a:rPr>
              <a:t>Effect of initial deformations on maximum resistance</a:t>
            </a:r>
            <a:endParaRPr lang="en-US" dirty="0" smtClean="0">
              <a:latin typeface="+mj-lt"/>
            </a:endParaRPr>
          </a:p>
        </p:txBody>
      </p:sp>
      <p:sp>
        <p:nvSpPr>
          <p:cNvPr id="9" name="Content Placeholder 2"/>
          <p:cNvSpPr txBox="1">
            <a:spLocks/>
          </p:cNvSpPr>
          <p:nvPr/>
        </p:nvSpPr>
        <p:spPr>
          <a:xfrm>
            <a:off x="467544" y="5877272"/>
            <a:ext cx="9212460" cy="432048"/>
          </a:xfrm>
          <a:prstGeom prst="rect">
            <a:avLst/>
          </a:prstGeom>
        </p:spPr>
        <p:txBody>
          <a:bodyPr vert="horz" lIns="91440" tIns="45720" rIns="91440" bIns="45720" rtlCol="0">
            <a:normAutofit/>
          </a:bodyPr>
          <a:lstStyle/>
          <a:p>
            <a:pPr marL="342900" indent="-342900" algn="ctr" fontAlgn="auto">
              <a:spcBef>
                <a:spcPct val="20000"/>
              </a:spcBef>
              <a:spcAft>
                <a:spcPts val="0"/>
              </a:spcAft>
            </a:pPr>
            <a:r>
              <a:rPr lang="en-GB" sz="2000" dirty="0" smtClean="0"/>
              <a:t>Square EMP with side dimension =500mm - A51-27-35-30</a:t>
            </a:r>
            <a:endParaRPr lang="en-GB" sz="2000" dirty="0" smtClean="0">
              <a:latin typeface="+mj-lt"/>
            </a:endParaRPr>
          </a:p>
        </p:txBody>
      </p:sp>
      <p:pic>
        <p:nvPicPr>
          <p:cNvPr id="7169" name="Picture 1"/>
          <p:cNvPicPr>
            <a:picLocks noChangeAspect="1" noChangeArrowheads="1"/>
          </p:cNvPicPr>
          <p:nvPr/>
        </p:nvPicPr>
        <p:blipFill>
          <a:blip r:embed="rId3" cstate="print"/>
          <a:srcRect/>
          <a:stretch>
            <a:fillRect/>
          </a:stretch>
        </p:blipFill>
        <p:spPr bwMode="auto">
          <a:xfrm>
            <a:off x="606996" y="1196752"/>
            <a:ext cx="8928991" cy="4608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2" name="Rectangle 23"/>
          <p:cNvSpPr txBox="1">
            <a:spLocks noChangeArrowheads="1"/>
          </p:cNvSpPr>
          <p:nvPr/>
        </p:nvSpPr>
        <p:spPr bwMode="auto">
          <a:xfrm>
            <a:off x="390972" y="685144"/>
            <a:ext cx="9433048" cy="400110"/>
          </a:xfrm>
          <a:prstGeom prst="rect">
            <a:avLst/>
          </a:prstGeom>
          <a:noFill/>
          <a:ln w="9525">
            <a:noFill/>
            <a:miter lim="800000"/>
            <a:headEnd/>
            <a:tailEnd/>
          </a:ln>
          <a:effectLst/>
        </p:spPr>
        <p:txBody>
          <a:bodyPr vert="horz" wrap="square" lIns="91440" tIns="45720" rIns="91440" bIns="45720" rtlCol="0">
            <a:spAutoFit/>
          </a:bodyPr>
          <a:lstStyle/>
          <a:p>
            <a:pPr indent="-360000" algn="just">
              <a:buFont typeface="Wingdings" pitchFamily="2" charset="2"/>
              <a:buChar char="Ø"/>
            </a:pPr>
            <a:r>
              <a:rPr lang="en-US" sz="2000" dirty="0" smtClean="0">
                <a:latin typeface="+mj-lt"/>
              </a:rPr>
              <a:t>Post buckling shear resistance of EMP</a:t>
            </a:r>
            <a:endParaRPr lang="en-US" dirty="0" smtClean="0">
              <a:latin typeface="+mj-lt"/>
            </a:endParaRPr>
          </a:p>
        </p:txBody>
      </p:sp>
      <p:pic>
        <p:nvPicPr>
          <p:cNvPr id="82945" name="Picture 1"/>
          <p:cNvPicPr>
            <a:picLocks noChangeAspect="1" noChangeArrowheads="1"/>
          </p:cNvPicPr>
          <p:nvPr/>
        </p:nvPicPr>
        <p:blipFill>
          <a:blip r:embed="rId3" cstate="print"/>
          <a:srcRect/>
          <a:stretch>
            <a:fillRect/>
          </a:stretch>
        </p:blipFill>
        <p:spPr bwMode="auto">
          <a:xfrm>
            <a:off x="102941" y="1066105"/>
            <a:ext cx="9484797" cy="5459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2" name="Rectangle 23"/>
          <p:cNvSpPr txBox="1">
            <a:spLocks noChangeArrowheads="1"/>
          </p:cNvSpPr>
          <p:nvPr/>
        </p:nvSpPr>
        <p:spPr bwMode="auto">
          <a:xfrm>
            <a:off x="390972" y="685144"/>
            <a:ext cx="9433048" cy="400110"/>
          </a:xfrm>
          <a:prstGeom prst="rect">
            <a:avLst/>
          </a:prstGeom>
          <a:noFill/>
          <a:ln w="9525">
            <a:noFill/>
            <a:miter lim="800000"/>
            <a:headEnd/>
            <a:tailEnd/>
          </a:ln>
          <a:effectLst/>
        </p:spPr>
        <p:txBody>
          <a:bodyPr vert="horz" wrap="square" lIns="91440" tIns="45720" rIns="91440" bIns="45720" rtlCol="0">
            <a:spAutoFit/>
          </a:bodyPr>
          <a:lstStyle/>
          <a:p>
            <a:pPr indent="-360000" algn="just">
              <a:buFont typeface="Wingdings" pitchFamily="2" charset="2"/>
              <a:buChar char="Ø"/>
            </a:pPr>
            <a:r>
              <a:rPr lang="en-US" sz="2000" dirty="0" smtClean="0">
                <a:latin typeface="+mj-lt"/>
              </a:rPr>
              <a:t>Post buckling shear resistance of EMP</a:t>
            </a:r>
            <a:endParaRPr lang="en-US" dirty="0" smtClean="0">
              <a:latin typeface="+mj-lt"/>
            </a:endParaRPr>
          </a:p>
        </p:txBody>
      </p:sp>
      <p:pic>
        <p:nvPicPr>
          <p:cNvPr id="3073" name="Picture 1"/>
          <p:cNvPicPr>
            <a:picLocks noChangeAspect="1" noChangeArrowheads="1"/>
          </p:cNvPicPr>
          <p:nvPr/>
        </p:nvPicPr>
        <p:blipFill>
          <a:blip r:embed="rId3" cstate="print"/>
          <a:srcRect/>
          <a:stretch>
            <a:fillRect/>
          </a:stretch>
        </p:blipFill>
        <p:spPr bwMode="auto">
          <a:xfrm>
            <a:off x="6151612" y="2720043"/>
            <a:ext cx="2664296" cy="1933093"/>
          </a:xfrm>
          <a:prstGeom prst="rect">
            <a:avLst/>
          </a:prstGeom>
          <a:noFill/>
          <a:ln w="9525">
            <a:noFill/>
            <a:miter lim="800000"/>
            <a:headEnd/>
            <a:tailEnd/>
          </a:ln>
          <a:effectLst/>
        </p:spPr>
      </p:pic>
      <p:pic>
        <p:nvPicPr>
          <p:cNvPr id="82945" name="Picture 1"/>
          <p:cNvPicPr>
            <a:picLocks noChangeAspect="1" noChangeArrowheads="1"/>
          </p:cNvPicPr>
          <p:nvPr/>
        </p:nvPicPr>
        <p:blipFill>
          <a:blip r:embed="rId4" cstate="print"/>
          <a:srcRect/>
          <a:stretch>
            <a:fillRect/>
          </a:stretch>
        </p:blipFill>
        <p:spPr bwMode="auto">
          <a:xfrm>
            <a:off x="598646" y="906830"/>
            <a:ext cx="9009350" cy="5762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0" name="Content Placeholder 2"/>
          <p:cNvSpPr txBox="1">
            <a:spLocks/>
          </p:cNvSpPr>
          <p:nvPr/>
        </p:nvSpPr>
        <p:spPr>
          <a:xfrm>
            <a:off x="462980" y="692696"/>
            <a:ext cx="9361040" cy="720080"/>
          </a:xfrm>
          <a:prstGeom prst="rect">
            <a:avLst/>
          </a:prstGeom>
        </p:spPr>
        <p:txBody>
          <a:bodyPr vert="horz" lIns="91440" tIns="45720" rIns="91440" bIns="45720" rtlCol="0">
            <a:noAutofit/>
          </a:bodyPr>
          <a:lstStyle/>
          <a:p>
            <a:pPr marL="358775" marR="0" lvl="0" indent="-358775" algn="just" defTabSz="914400" rtl="0" eaLnBrk="1" fontAlgn="auto" latinLnBrk="0" hangingPunct="1">
              <a:spcAft>
                <a:spcPts val="0"/>
              </a:spcAft>
              <a:buClrTx/>
              <a:buSzTx/>
              <a:buFont typeface="Wingdings" pitchFamily="2" charset="2"/>
              <a:buChar char="Ø"/>
              <a:tabLst/>
              <a:defRPr/>
            </a:pPr>
            <a:r>
              <a:rPr kumimoji="0" lang="en-US" b="0" i="0" u="none" strike="noStrike" kern="1200" cap="none" spc="0" normalizeH="0" baseline="0" noProof="0" dirty="0" smtClean="0">
                <a:ln>
                  <a:noFill/>
                </a:ln>
                <a:effectLst/>
                <a:uLnTx/>
                <a:uFillTx/>
                <a:latin typeface="+mj-lt"/>
                <a:ea typeface="+mn-ea"/>
                <a:cs typeface="Times New Roman" pitchFamily="18" charset="0"/>
              </a:rPr>
              <a:t>Ultimate resistance of EMP V</a:t>
            </a:r>
            <a:r>
              <a:rPr kumimoji="0" lang="en-US" b="0" i="0" u="none" strike="noStrike" kern="1200" cap="none" spc="0" normalizeH="0" baseline="-25000" noProof="0" dirty="0" smtClean="0">
                <a:ln>
                  <a:noFill/>
                </a:ln>
                <a:effectLst/>
                <a:uLnTx/>
                <a:uFillTx/>
                <a:latin typeface="+mj-lt"/>
                <a:ea typeface="+mn-ea"/>
                <a:cs typeface="Times New Roman" pitchFamily="18" charset="0"/>
              </a:rPr>
              <a:t>u</a:t>
            </a:r>
            <a:r>
              <a:rPr kumimoji="0" lang="en-US" b="0" i="0" u="none" strike="noStrike" kern="1200" cap="none" spc="0" normalizeH="0" baseline="0" noProof="0" dirty="0" smtClean="0">
                <a:ln>
                  <a:noFill/>
                </a:ln>
                <a:effectLst/>
                <a:uLnTx/>
                <a:uFillTx/>
                <a:latin typeface="+mj-lt"/>
                <a:ea typeface="+mn-ea"/>
                <a:cs typeface="Times New Roman" pitchFamily="18" charset="0"/>
              </a:rPr>
              <a:t> </a:t>
            </a:r>
          </a:p>
          <a:p>
            <a:pPr marL="358775" marR="0" lvl="0" indent="-358775" algn="just" defTabSz="914400" rtl="0" eaLnBrk="1" fontAlgn="auto" latinLnBrk="0" hangingPunct="1">
              <a:spcAft>
                <a:spcPts val="0"/>
              </a:spcAft>
              <a:buClrTx/>
              <a:buSzTx/>
              <a:buFont typeface="Wingdings" pitchFamily="2" charset="2"/>
              <a:buChar char="§"/>
              <a:tabLst/>
              <a:defRPr/>
            </a:pPr>
            <a:r>
              <a:rPr lang="en-US" dirty="0" smtClean="0">
                <a:latin typeface="+mj-lt"/>
                <a:cs typeface="Times New Roman" pitchFamily="18" charset="0"/>
              </a:rPr>
              <a:t>A s</a:t>
            </a:r>
            <a:r>
              <a:rPr kumimoji="0" lang="en-US" b="0" i="0" u="none" strike="noStrike" kern="1200" cap="none" spc="0" normalizeH="0" baseline="0" noProof="0" dirty="0" err="1" smtClean="0">
                <a:ln>
                  <a:noFill/>
                </a:ln>
                <a:effectLst/>
                <a:uLnTx/>
                <a:uFillTx/>
                <a:latin typeface="+mj-lt"/>
                <a:ea typeface="+mn-ea"/>
                <a:cs typeface="Times New Roman" pitchFamily="18" charset="0"/>
              </a:rPr>
              <a:t>implified</a:t>
            </a:r>
            <a:r>
              <a:rPr kumimoji="0" lang="en-US" b="0" i="0" u="none" strike="noStrike" kern="1200" cap="none" spc="0" normalizeH="0" baseline="0" noProof="0" dirty="0" smtClean="0">
                <a:ln>
                  <a:noFill/>
                </a:ln>
                <a:effectLst/>
                <a:uLnTx/>
                <a:uFillTx/>
                <a:latin typeface="+mj-lt"/>
                <a:ea typeface="+mn-ea"/>
                <a:cs typeface="Times New Roman" pitchFamily="18" charset="0"/>
              </a:rPr>
              <a:t> model: </a:t>
            </a:r>
            <a:r>
              <a:rPr kumimoji="0" lang="en-US" b="0" i="0" u="none" strike="noStrike" kern="1200" cap="none" spc="0" normalizeH="0" baseline="0" noProof="0" dirty="0" smtClean="0">
                <a:ln>
                  <a:noFill/>
                </a:ln>
                <a:effectLst/>
                <a:uLnTx/>
                <a:uFillTx/>
                <a:latin typeface="+mj-lt"/>
                <a:ea typeface="+mn-ea"/>
                <a:cs typeface="Times New Roman" pitchFamily="18" charset="0"/>
                <a:sym typeface="Symbol" pitchFamily="18" charset="2"/>
              </a:rPr>
              <a:t>the panel works as one diagonal tension band.</a:t>
            </a:r>
          </a:p>
          <a:p>
            <a:pPr marL="358775" marR="0" lvl="0" indent="-358775" algn="just" defTabSz="914400" rtl="0" eaLnBrk="1" fontAlgn="auto" latinLnBrk="0" hangingPunct="1">
              <a:spcAft>
                <a:spcPts val="0"/>
              </a:spcAft>
              <a:buClrTx/>
              <a:buSzTx/>
              <a:buFont typeface="Wingdings" pitchFamily="2" charset="2"/>
              <a:buChar char="§"/>
              <a:tabLst/>
              <a:defRPr/>
            </a:pPr>
            <a:r>
              <a:rPr kumimoji="0" lang="en-US" b="0" i="0" u="none" strike="noStrike" kern="1200" cap="none" spc="0" normalizeH="0" baseline="0" noProof="0" dirty="0" smtClean="0">
                <a:ln>
                  <a:noFill/>
                </a:ln>
                <a:effectLst/>
                <a:uLnTx/>
                <a:uFillTx/>
                <a:latin typeface="+mj-lt"/>
                <a:ea typeface="+mn-ea"/>
                <a:cs typeface="Times New Roman" pitchFamily="18" charset="0"/>
                <a:sym typeface="Symbol" pitchFamily="18" charset="2"/>
              </a:rPr>
              <a:t> </a:t>
            </a:r>
          </a:p>
        </p:txBody>
      </p:sp>
      <p:sp>
        <p:nvSpPr>
          <p:cNvPr id="11" name="Content Placeholder 2"/>
          <p:cNvSpPr txBox="1">
            <a:spLocks/>
          </p:cNvSpPr>
          <p:nvPr/>
        </p:nvSpPr>
        <p:spPr>
          <a:xfrm>
            <a:off x="395536" y="1772816"/>
            <a:ext cx="4243908" cy="24482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V</a:t>
            </a:r>
            <a:r>
              <a:rPr kumimoji="0" lang="en-US" b="0" i="0" u="none" strike="noStrike" kern="1200" cap="none" spc="0" normalizeH="0" baseline="-25000" noProof="0" dirty="0" smtClean="0">
                <a:ln>
                  <a:noFill/>
                </a:ln>
                <a:solidFill>
                  <a:schemeClr val="tx1"/>
                </a:solidFill>
                <a:effectLst/>
                <a:uLnTx/>
                <a:uFillTx/>
                <a:latin typeface="+mj-lt"/>
                <a:ea typeface="+mn-ea"/>
                <a:cs typeface="+mn-cs"/>
                <a:sym typeface="Symbol" pitchFamily="18" charset="2"/>
              </a:rPr>
              <a:t>u</a:t>
            </a: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 shear resistance of the sheet</a:t>
            </a:r>
          </a:p>
          <a:p>
            <a:pPr marL="342900" lvl="0" indent="-342900">
              <a:spcBef>
                <a:spcPct val="20000"/>
              </a:spcBef>
              <a:defRPr/>
            </a:pP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W: effective</a:t>
            </a:r>
            <a:r>
              <a:rPr kumimoji="0" lang="en-US" b="0" i="0" u="none" strike="noStrike" kern="1200" cap="none" spc="0" normalizeH="0" noProof="0" dirty="0" smtClean="0">
                <a:ln>
                  <a:noFill/>
                </a:ln>
                <a:solidFill>
                  <a:schemeClr val="tx1"/>
                </a:solidFill>
                <a:effectLst/>
                <a:uLnTx/>
                <a:uFillTx/>
                <a:latin typeface="+mj-lt"/>
                <a:ea typeface="+mn-ea"/>
                <a:cs typeface="+mn-cs"/>
                <a:sym typeface="Symbol" pitchFamily="18" charset="2"/>
              </a:rPr>
              <a:t> width </a:t>
            </a:r>
            <a:r>
              <a:rPr lang="en-US" dirty="0" smtClean="0">
                <a:latin typeface="+mj-lt"/>
                <a:sym typeface="Symbol" pitchFamily="18" charset="2"/>
              </a:rPr>
              <a:t>of </a:t>
            </a:r>
            <a:r>
              <a:rPr kumimoji="0" lang="en-US" b="0" i="0" u="none" strike="noStrike" kern="1200" cap="none" spc="0" normalizeH="0" noProof="0" dirty="0" smtClean="0">
                <a:ln>
                  <a:noFill/>
                </a:ln>
                <a:solidFill>
                  <a:schemeClr val="tx1"/>
                </a:solidFill>
                <a:effectLst/>
                <a:uLnTx/>
                <a:uFillTx/>
                <a:latin typeface="+mj-lt"/>
                <a:ea typeface="+mn-ea"/>
                <a:cs typeface="+mn-cs"/>
                <a:sym typeface="Symbol" pitchFamily="18" charset="2"/>
              </a:rPr>
              <a:t>equivalent band</a:t>
            </a:r>
          </a:p>
          <a:p>
            <a:pPr marL="342900" lvl="0" indent="-342900">
              <a:spcBef>
                <a:spcPct val="20000"/>
              </a:spcBef>
              <a:defRPr/>
            </a:pPr>
            <a:r>
              <a:rPr lang="en-US" baseline="0" dirty="0" smtClean="0">
                <a:latin typeface="+mj-lt"/>
                <a:sym typeface="Symbol" pitchFamily="18" charset="2"/>
              </a:rPr>
              <a:t>W=</a:t>
            </a:r>
            <a:r>
              <a:rPr lang="fr-BE" dirty="0" smtClean="0"/>
              <a:t> (A/</a:t>
            </a:r>
            <a:r>
              <a:rPr lang="fr-BE" dirty="0" smtClean="0">
                <a:sym typeface="Symbol"/>
              </a:rPr>
              <a:t> l</a:t>
            </a:r>
            <a:r>
              <a:rPr lang="fr-BE" baseline="-25000" dirty="0" smtClean="0">
                <a:sym typeface="Symbol"/>
              </a:rPr>
              <a:t>bar</a:t>
            </a:r>
            <a:r>
              <a:rPr lang="fr-BE" dirty="0" smtClean="0">
                <a:sym typeface="Symbol"/>
              </a:rPr>
              <a:t> )  l</a:t>
            </a:r>
            <a:r>
              <a:rPr lang="fr-BE" baseline="-25000" dirty="0" smtClean="0">
                <a:sym typeface="Symbol"/>
              </a:rPr>
              <a:t>diag </a:t>
            </a:r>
            <a:r>
              <a:rPr lang="fr-BE" dirty="0" smtClean="0">
                <a:sym typeface="Symbol"/>
              </a:rPr>
              <a:t> </a:t>
            </a:r>
            <a:endPar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err="1" smtClean="0">
                <a:latin typeface="+mj-lt"/>
                <a:sym typeface="Symbol" pitchFamily="18" charset="2"/>
              </a:rPr>
              <a:t>l</a:t>
            </a:r>
            <a:r>
              <a:rPr kumimoji="0" lang="en-US" b="0" i="0" u="none" strike="noStrike" kern="1200" cap="none" spc="0" normalizeH="0" baseline="-25000" noProof="0" dirty="0" err="1" smtClean="0">
                <a:ln>
                  <a:noFill/>
                </a:ln>
                <a:solidFill>
                  <a:schemeClr val="tx1"/>
                </a:solidFill>
                <a:effectLst/>
                <a:uLnTx/>
                <a:uFillTx/>
                <a:latin typeface="+mj-lt"/>
                <a:ea typeface="+mn-ea"/>
                <a:cs typeface="+mn-cs"/>
                <a:sym typeface="Symbol" pitchFamily="18" charset="2"/>
              </a:rPr>
              <a:t>diag</a:t>
            </a:r>
            <a:r>
              <a:rPr lang="en-US" dirty="0" smtClean="0">
                <a:latin typeface="+mj-lt"/>
                <a:sym typeface="Symbol" pitchFamily="18" charset="2"/>
              </a:rPr>
              <a:t>:</a:t>
            </a: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 diagonal length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B: 	thickness of the sheet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f</a:t>
            </a:r>
            <a:r>
              <a:rPr kumimoji="0" lang="en-US" b="0" i="0" u="none" strike="noStrike" kern="1200" cap="none" spc="0" normalizeH="0" baseline="-25000" noProof="0" dirty="0" smtClean="0">
                <a:ln>
                  <a:noFill/>
                </a:ln>
                <a:solidFill>
                  <a:schemeClr val="tx1"/>
                </a:solidFill>
                <a:effectLst/>
                <a:uLnTx/>
                <a:uFillTx/>
                <a:latin typeface="+mj-lt"/>
                <a:ea typeface="+mn-ea"/>
                <a:cs typeface="+mn-cs"/>
                <a:sym typeface="Symbol" pitchFamily="18" charset="2"/>
              </a:rPr>
              <a:t>u</a:t>
            </a: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 </a:t>
            </a:r>
            <a:r>
              <a:rPr lang="en-US" dirty="0" smtClean="0">
                <a:latin typeface="+mj-lt"/>
                <a:sym typeface="Symbol" pitchFamily="18" charset="2"/>
              </a:rPr>
              <a:t>maximum </a:t>
            </a: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pitchFamily="18" charset="2"/>
              </a:rPr>
              <a:t>stress generated in the equivalent band</a:t>
            </a:r>
          </a:p>
        </p:txBody>
      </p:sp>
      <p:sp>
        <p:nvSpPr>
          <p:cNvPr id="14" name="Content Placeholder 2"/>
          <p:cNvSpPr txBox="1">
            <a:spLocks/>
          </p:cNvSpPr>
          <p:nvPr/>
        </p:nvSpPr>
        <p:spPr>
          <a:xfrm>
            <a:off x="390972" y="5229200"/>
            <a:ext cx="9217024" cy="1008112"/>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a:rPr>
              <a:t> - influence of aspect ratio b/a of panels 	</a:t>
            </a:r>
            <a:r>
              <a:rPr lang="en-US" dirty="0" smtClean="0">
                <a:latin typeface="+mj-lt"/>
                <a:sym typeface="Symbol"/>
              </a:rPr>
              <a:t>b/a = 1   = </a:t>
            </a:r>
            <a:r>
              <a:rPr kumimoji="0" lang="en-US" b="0" i="0" u="none" strike="noStrike" kern="1200" cap="none" spc="0" normalizeH="0" baseline="0" noProof="0" dirty="0" smtClean="0">
                <a:ln>
                  <a:noFill/>
                </a:ln>
                <a:solidFill>
                  <a:schemeClr val="tx1"/>
                </a:solidFill>
                <a:effectLst/>
                <a:uLnTx/>
                <a:uFillTx/>
                <a:latin typeface="+mj-lt"/>
                <a:ea typeface="+mn-ea"/>
                <a:cs typeface="+mn-cs"/>
              </a:rPr>
              <a:t>0.35 </a:t>
            </a:r>
            <a:r>
              <a:rPr kumimoji="0" lang="en-US" b="0" i="0" u="none" strike="noStrike" kern="1200" cap="none" spc="0" normalizeH="0" baseline="0" noProof="0" dirty="0" smtClean="0">
                <a:ln>
                  <a:noFill/>
                </a:ln>
                <a:solidFill>
                  <a:schemeClr val="tx1"/>
                </a:solidFill>
                <a:effectLst/>
                <a:uLnTx/>
                <a:uFillTx/>
                <a:latin typeface="+mj-lt"/>
                <a:ea typeface="+mn-ea"/>
                <a:cs typeface="+mn-cs"/>
                <a:sym typeface="Symbol"/>
              </a:rPr>
              <a:t> 0.5  sin</a:t>
            </a:r>
            <a:r>
              <a:rPr kumimoji="0" lang="en-US" b="0" i="0" u="none" strike="noStrike" kern="1200" cap="none" spc="0" normalizeH="0" noProof="0" dirty="0" smtClean="0">
                <a:ln>
                  <a:noFill/>
                </a:ln>
                <a:solidFill>
                  <a:schemeClr val="tx1"/>
                </a:solidFill>
                <a:effectLst/>
                <a:uLnTx/>
                <a:uFillTx/>
                <a:latin typeface="+mj-lt"/>
                <a:ea typeface="+mn-ea"/>
                <a:cs typeface="+mn-cs"/>
                <a:sym typeface="Symbol"/>
              </a:rPr>
              <a:t> () = 0.35</a:t>
            </a:r>
            <a:endParaRPr kumimoji="0" lang="en-US" b="0" i="0" u="none" strike="noStrike" kern="1200" cap="none" spc="0" normalizeH="0" baseline="0" noProof="0" dirty="0" smtClean="0">
              <a:ln>
                <a:noFill/>
              </a:ln>
              <a:solidFill>
                <a:schemeClr val="tx1"/>
              </a:solidFill>
              <a:effectLst/>
              <a:uLnTx/>
              <a:uFillTx/>
              <a:latin typeface="+mj-lt"/>
              <a:ea typeface="+mn-ea"/>
              <a:cs typeface="+mn-cs"/>
            </a:endParaRPr>
          </a:p>
          <a:p>
            <a:pPr marL="342900" indent="-342900" algn="just">
              <a:spcBef>
                <a:spcPct val="20000"/>
              </a:spcBef>
              <a:defRPr/>
            </a:pPr>
            <a:r>
              <a:rPr kumimoji="0" lang="en-US" b="0" i="0" u="none" strike="noStrike" kern="1200" cap="none" spc="0" normalizeH="0" baseline="0" noProof="0" dirty="0" smtClean="0">
                <a:ln>
                  <a:noFill/>
                </a:ln>
                <a:solidFill>
                  <a:schemeClr val="tx1"/>
                </a:solidFill>
                <a:effectLst/>
                <a:uLnTx/>
                <a:uFillTx/>
                <a:latin typeface="+mj-lt"/>
                <a:ea typeface="+mn-ea"/>
                <a:cs typeface="+mn-cs"/>
              </a:rPr>
              <a:t>						</a:t>
            </a:r>
            <a:r>
              <a:rPr lang="en-US" dirty="0" smtClean="0">
                <a:sym typeface="Symbol"/>
              </a:rPr>
              <a:t>b/a = 2   = </a:t>
            </a:r>
            <a:r>
              <a:rPr lang="en-US" dirty="0" smtClean="0"/>
              <a:t>0.23</a:t>
            </a:r>
            <a:r>
              <a:rPr lang="en-US" dirty="0" smtClean="0">
                <a:sym typeface="Symbol"/>
              </a:rPr>
              <a:t>  0.5  sin () = 0.22</a:t>
            </a:r>
            <a:endParaRPr lang="en-US" dirty="0" smtClean="0"/>
          </a:p>
          <a:p>
            <a:pPr marL="342900" indent="-342900" algn="just">
              <a:spcBef>
                <a:spcPct val="20000"/>
              </a:spcBef>
              <a:defRPr/>
            </a:pPr>
            <a:r>
              <a:rPr kumimoji="0" lang="en-US" b="0" i="0" u="none" strike="noStrike" kern="1200" cap="none" spc="0" normalizeH="0" baseline="0" noProof="0" dirty="0" smtClean="0">
                <a:ln>
                  <a:noFill/>
                </a:ln>
                <a:solidFill>
                  <a:schemeClr val="tx1"/>
                </a:solidFill>
                <a:effectLst/>
                <a:uLnTx/>
                <a:uFillTx/>
                <a:latin typeface="+mj-lt"/>
                <a:ea typeface="+mn-ea"/>
                <a:cs typeface="+mn-cs"/>
              </a:rPr>
              <a:t>						</a:t>
            </a:r>
            <a:r>
              <a:rPr lang="en-US" dirty="0" smtClean="0">
                <a:sym typeface="Symbol"/>
              </a:rPr>
              <a:t>b/a = 3   = </a:t>
            </a:r>
            <a:r>
              <a:rPr lang="en-US" dirty="0" smtClean="0"/>
              <a:t>0.18 </a:t>
            </a:r>
            <a:r>
              <a:rPr lang="en-US" dirty="0" smtClean="0">
                <a:sym typeface="Symbol"/>
              </a:rPr>
              <a:t> 0.5  sin () = 0.16</a:t>
            </a:r>
            <a:endParaRPr lang="en-US" dirty="0" smtClean="0"/>
          </a:p>
        </p:txBody>
      </p:sp>
      <p:sp>
        <p:nvSpPr>
          <p:cNvPr id="1029"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2" name="TextBox 11"/>
          <p:cNvSpPr txBox="1"/>
          <p:nvPr/>
        </p:nvSpPr>
        <p:spPr>
          <a:xfrm>
            <a:off x="1111052" y="1268760"/>
            <a:ext cx="7056784" cy="400110"/>
          </a:xfrm>
          <a:prstGeom prst="rect">
            <a:avLst/>
          </a:prstGeom>
          <a:noFill/>
        </p:spPr>
        <p:txBody>
          <a:bodyPr wrap="square" rtlCol="0">
            <a:spAutoFit/>
          </a:bodyPr>
          <a:lstStyle/>
          <a:p>
            <a:r>
              <a:rPr lang="fr-BE" sz="2000" dirty="0" smtClean="0">
                <a:sym typeface="Symbol"/>
              </a:rPr>
              <a:t> </a:t>
            </a:r>
            <a:r>
              <a:rPr lang="fr-BE" sz="2000" dirty="0" smtClean="0"/>
              <a:t>V</a:t>
            </a:r>
            <a:r>
              <a:rPr lang="fr-BE" sz="2000" baseline="-25000" dirty="0" smtClean="0"/>
              <a:t>u</a:t>
            </a:r>
            <a:r>
              <a:rPr lang="fr-BE" sz="2000" dirty="0" smtClean="0"/>
              <a:t> = (A/</a:t>
            </a:r>
            <a:r>
              <a:rPr lang="fr-BE" sz="2000" dirty="0" smtClean="0">
                <a:sym typeface="Symbol"/>
              </a:rPr>
              <a:t> l</a:t>
            </a:r>
            <a:r>
              <a:rPr lang="fr-BE" sz="2000" baseline="-25000" dirty="0" smtClean="0">
                <a:sym typeface="Symbol"/>
              </a:rPr>
              <a:t>bar</a:t>
            </a:r>
            <a:r>
              <a:rPr lang="fr-BE" sz="2000" dirty="0" smtClean="0">
                <a:sym typeface="Symbol"/>
              </a:rPr>
              <a:t> )  l</a:t>
            </a:r>
            <a:r>
              <a:rPr lang="fr-BE" sz="2000" baseline="-25000" dirty="0" smtClean="0">
                <a:sym typeface="Symbol"/>
              </a:rPr>
              <a:t>diag </a:t>
            </a:r>
            <a:r>
              <a:rPr lang="fr-BE" sz="2000" dirty="0" smtClean="0">
                <a:sym typeface="Symbol"/>
              </a:rPr>
              <a:t></a:t>
            </a:r>
            <a:r>
              <a:rPr lang="fr-BE" sz="2000" dirty="0" smtClean="0"/>
              <a:t>B </a:t>
            </a:r>
            <a:r>
              <a:rPr lang="fr-BE" sz="2000" dirty="0" smtClean="0">
                <a:sym typeface="Symbol"/>
              </a:rPr>
              <a:t> f</a:t>
            </a:r>
            <a:r>
              <a:rPr lang="fr-BE" sz="2000" baseline="-25000" dirty="0" smtClean="0">
                <a:sym typeface="Symbol"/>
              </a:rPr>
              <a:t>u</a:t>
            </a:r>
            <a:r>
              <a:rPr lang="fr-BE" sz="2000" dirty="0" smtClean="0">
                <a:sym typeface="Symbol"/>
              </a:rPr>
              <a:t>   = W  B  f</a:t>
            </a:r>
            <a:r>
              <a:rPr lang="fr-BE" sz="2000" baseline="-25000" dirty="0" smtClean="0">
                <a:sym typeface="Symbol"/>
              </a:rPr>
              <a:t>u</a:t>
            </a:r>
            <a:r>
              <a:rPr lang="fr-BE" sz="2000" dirty="0" smtClean="0">
                <a:sym typeface="Symbol"/>
              </a:rPr>
              <a:t> </a:t>
            </a:r>
            <a:endParaRPr lang="fr-BE" sz="2000" dirty="0"/>
          </a:p>
        </p:txBody>
      </p:sp>
      <p:pic>
        <p:nvPicPr>
          <p:cNvPr id="80897" name="Picture 1"/>
          <p:cNvPicPr>
            <a:picLocks noChangeAspect="1" noChangeArrowheads="1"/>
          </p:cNvPicPr>
          <p:nvPr/>
        </p:nvPicPr>
        <p:blipFill>
          <a:blip r:embed="rId3" cstate="print"/>
          <a:srcRect/>
          <a:stretch>
            <a:fillRect/>
          </a:stretch>
        </p:blipFill>
        <p:spPr bwMode="auto">
          <a:xfrm>
            <a:off x="3777777" y="1556792"/>
            <a:ext cx="6478291" cy="3225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smtClean="0"/>
              <a:t>Outline</a:t>
            </a:r>
            <a:endParaRPr lang="fr-BE" dirty="0"/>
          </a:p>
        </p:txBody>
      </p:sp>
      <p:sp>
        <p:nvSpPr>
          <p:cNvPr id="3" name="Subtitle 2"/>
          <p:cNvSpPr>
            <a:spLocks noGrp="1"/>
          </p:cNvSpPr>
          <p:nvPr>
            <p:ph type="subTitle" idx="1"/>
          </p:nvPr>
        </p:nvSpPr>
        <p:spPr>
          <a:xfrm>
            <a:off x="751012" y="764704"/>
            <a:ext cx="8928992" cy="3672408"/>
          </a:xfrm>
        </p:spPr>
        <p:txBody>
          <a:bodyPr>
            <a:normAutofit/>
          </a:bodyPr>
          <a:lstStyle/>
          <a:p>
            <a:pPr marL="514350" indent="-514350" algn="l">
              <a:buFont typeface="+mj-lt"/>
              <a:buAutoNum type="arabicPeriod"/>
            </a:pPr>
            <a:r>
              <a:rPr lang="en-US" dirty="0" smtClean="0">
                <a:solidFill>
                  <a:schemeClr val="tx1"/>
                </a:solidFill>
              </a:rPr>
              <a:t>Introduction on seismic retrofit of RC-MRFs</a:t>
            </a:r>
          </a:p>
          <a:p>
            <a:pPr marL="514350" indent="-514350" algn="l">
              <a:buFont typeface="+mj-lt"/>
              <a:buAutoNum type="arabicPeriod"/>
            </a:pPr>
            <a:r>
              <a:rPr lang="en-US" dirty="0" smtClean="0">
                <a:solidFill>
                  <a:schemeClr val="tx1"/>
                </a:solidFill>
              </a:rPr>
              <a:t>Expanded Metal Materials and Panels (EMP)</a:t>
            </a:r>
          </a:p>
          <a:p>
            <a:pPr marL="514350" indent="-514350" algn="l">
              <a:buFont typeface="+mj-lt"/>
              <a:buAutoNum type="arabicPeriod"/>
            </a:pPr>
            <a:r>
              <a:rPr lang="en-US" dirty="0" smtClean="0">
                <a:solidFill>
                  <a:schemeClr val="tx1"/>
                </a:solidFill>
              </a:rPr>
              <a:t>Experimental studies on EMP</a:t>
            </a:r>
          </a:p>
          <a:p>
            <a:pPr marL="514350" indent="-514350" algn="l">
              <a:buFont typeface="+mj-lt"/>
              <a:buAutoNum type="arabicPeriod"/>
            </a:pPr>
            <a:r>
              <a:rPr lang="en-US" dirty="0" smtClean="0">
                <a:solidFill>
                  <a:schemeClr val="tx1"/>
                </a:solidFill>
              </a:rPr>
              <a:t>Numerical studies on EMP</a:t>
            </a:r>
          </a:p>
          <a:p>
            <a:pPr marL="514350" indent="-514350" algn="l">
              <a:buFont typeface="+mj-lt"/>
              <a:buAutoNum type="arabicPeriod"/>
            </a:pPr>
            <a:r>
              <a:rPr lang="en-US" dirty="0" smtClean="0">
                <a:solidFill>
                  <a:schemeClr val="tx1"/>
                </a:solidFill>
              </a:rPr>
              <a:t>Design of reference RC-MRFs</a:t>
            </a:r>
          </a:p>
          <a:p>
            <a:pPr marL="514350" indent="-514350" algn="l">
              <a:buFont typeface="+mj-lt"/>
              <a:buAutoNum type="arabicPeriod"/>
            </a:pPr>
            <a:r>
              <a:rPr lang="en-US" dirty="0" smtClean="0">
                <a:solidFill>
                  <a:schemeClr val="tx1"/>
                </a:solidFill>
              </a:rPr>
              <a:t>Seismic Evaluation of RC-MRFs</a:t>
            </a:r>
          </a:p>
          <a:p>
            <a:pPr marL="514350" indent="-514350" algn="l">
              <a:buFont typeface="+mj-lt"/>
              <a:buAutoNum type="arabicPeriod"/>
            </a:pPr>
            <a:r>
              <a:rPr lang="en-US" dirty="0" smtClean="0">
                <a:solidFill>
                  <a:schemeClr val="tx1"/>
                </a:solidFill>
              </a:rPr>
              <a:t>Design of EMP for seismic retrofitting</a:t>
            </a:r>
          </a:p>
          <a:p>
            <a:pPr marL="514350" indent="-514350" algn="l">
              <a:buFont typeface="+mj-lt"/>
              <a:buAutoNum type="arabicPeriod"/>
            </a:pPr>
            <a:r>
              <a:rPr lang="fr-BE" dirty="0" smtClean="0">
                <a:solidFill>
                  <a:schemeClr val="tx1"/>
                </a:solidFill>
              </a:rPr>
              <a:t>Conclusions and future development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0" name="Content Placeholder 2"/>
          <p:cNvSpPr txBox="1">
            <a:spLocks/>
          </p:cNvSpPr>
          <p:nvPr/>
        </p:nvSpPr>
        <p:spPr>
          <a:xfrm>
            <a:off x="462980" y="620688"/>
            <a:ext cx="9361040" cy="648072"/>
          </a:xfrm>
          <a:prstGeom prst="rect">
            <a:avLst/>
          </a:prstGeom>
        </p:spPr>
        <p:txBody>
          <a:bodyPr vert="horz" lIns="91440" tIns="45720" rIns="91440" bIns="45720" rtlCol="0">
            <a:normAutofit/>
          </a:bodyPr>
          <a:lstStyle/>
          <a:p>
            <a:pPr marL="358775" marR="0" lvl="0" indent="-358775" algn="just" defTabSz="914400" rtl="0" eaLnBrk="1" fontAlgn="auto" latinLnBrk="0" hangingPunct="1">
              <a:lnSpc>
                <a:spcPct val="150000"/>
              </a:lnSpc>
              <a:spcAft>
                <a:spcPts val="0"/>
              </a:spcAft>
              <a:buClrTx/>
              <a:buSzTx/>
              <a:buFont typeface="Wingdings" pitchFamily="2" charset="2"/>
              <a:buChar char="Ø"/>
              <a:tabLst/>
              <a:defRPr/>
            </a:pPr>
            <a:r>
              <a:rPr kumimoji="0" lang="en-US" sz="2000" b="0" i="0" u="none" strike="noStrike" kern="1200" cap="none" spc="0" normalizeH="0" baseline="0" noProof="0" dirty="0" smtClean="0">
                <a:ln>
                  <a:noFill/>
                </a:ln>
                <a:effectLst/>
                <a:uLnTx/>
                <a:uFillTx/>
                <a:latin typeface="+mj-lt"/>
                <a:ea typeface="+mn-ea"/>
                <a:cs typeface="Times New Roman" pitchFamily="18" charset="0"/>
              </a:rPr>
              <a:t>Resistance of combined</a:t>
            </a:r>
            <a:r>
              <a:rPr kumimoji="0" lang="en-US" sz="2000" b="0" i="0" u="none" strike="noStrike" kern="1200" cap="none" spc="0" normalizeH="0" noProof="0" dirty="0" smtClean="0">
                <a:ln>
                  <a:noFill/>
                </a:ln>
                <a:effectLst/>
                <a:uLnTx/>
                <a:uFillTx/>
                <a:latin typeface="+mj-lt"/>
                <a:ea typeface="+mn-ea"/>
                <a:cs typeface="Times New Roman" pitchFamily="18" charset="0"/>
              </a:rPr>
              <a:t> EMP</a:t>
            </a:r>
            <a:endParaRPr kumimoji="0" lang="en-US" sz="2000" b="0" i="0" u="none" strike="noStrike" kern="1200" cap="none" spc="0" normalizeH="0" baseline="0" noProof="0" dirty="0" smtClean="0">
              <a:ln>
                <a:noFill/>
              </a:ln>
              <a:effectLst/>
              <a:uLnTx/>
              <a:uFillTx/>
              <a:latin typeface="+mj-lt"/>
              <a:ea typeface="+mn-ea"/>
              <a:cs typeface="Times New Roman" pitchFamily="18" charset="0"/>
              <a:sym typeface="Symbol" pitchFamily="18" charset="2"/>
            </a:endParaRPr>
          </a:p>
        </p:txBody>
      </p:sp>
      <p:pic>
        <p:nvPicPr>
          <p:cNvPr id="12" name="Picture 11"/>
          <p:cNvPicPr/>
          <p:nvPr/>
        </p:nvPicPr>
        <p:blipFill>
          <a:blip r:embed="rId3" cstate="print"/>
          <a:srcRect/>
          <a:stretch>
            <a:fillRect/>
          </a:stretch>
        </p:blipFill>
        <p:spPr bwMode="auto">
          <a:xfrm>
            <a:off x="318964" y="1844824"/>
            <a:ext cx="3672408" cy="3300512"/>
          </a:xfrm>
          <a:prstGeom prst="rect">
            <a:avLst/>
          </a:prstGeom>
          <a:noFill/>
          <a:ln w="9525">
            <a:noFill/>
            <a:miter lim="800000"/>
            <a:headEnd/>
            <a:tailEnd/>
          </a:ln>
        </p:spPr>
      </p:pic>
      <p:sp>
        <p:nvSpPr>
          <p:cNvPr id="17" name="Rectangle 16"/>
          <p:cNvSpPr/>
          <p:nvPr/>
        </p:nvSpPr>
        <p:spPr>
          <a:xfrm>
            <a:off x="7087716" y="3573016"/>
            <a:ext cx="3199284" cy="923330"/>
          </a:xfrm>
          <a:prstGeom prst="rect">
            <a:avLst/>
          </a:prstGeom>
        </p:spPr>
        <p:txBody>
          <a:bodyPr wrap="square">
            <a:spAutoFit/>
          </a:bodyPr>
          <a:lstStyle/>
          <a:p>
            <a:pPr algn="ctr"/>
            <a:r>
              <a:rPr lang="en-GB" dirty="0" smtClean="0"/>
              <a:t>Simplified model of combined EMP with stiff hinged intermediate gusset</a:t>
            </a:r>
            <a:endParaRPr lang="fr-BE" dirty="0"/>
          </a:p>
        </p:txBody>
      </p:sp>
      <p:pic>
        <p:nvPicPr>
          <p:cNvPr id="84993" name="Picture 1"/>
          <p:cNvPicPr>
            <a:picLocks noChangeAspect="1" noChangeArrowheads="1"/>
          </p:cNvPicPr>
          <p:nvPr/>
        </p:nvPicPr>
        <p:blipFill>
          <a:blip r:embed="rId4" cstate="print"/>
          <a:srcRect/>
          <a:stretch>
            <a:fillRect/>
          </a:stretch>
        </p:blipFill>
        <p:spPr bwMode="auto">
          <a:xfrm>
            <a:off x="4176768" y="692696"/>
            <a:ext cx="6007292" cy="3134431"/>
          </a:xfrm>
          <a:prstGeom prst="rect">
            <a:avLst/>
          </a:prstGeom>
          <a:noFill/>
          <a:ln w="9525">
            <a:noFill/>
            <a:miter lim="800000"/>
            <a:headEnd/>
            <a:tailEnd/>
          </a:ln>
          <a:effectLst/>
        </p:spPr>
      </p:pic>
      <p:pic>
        <p:nvPicPr>
          <p:cNvPr id="84994" name="Picture 2"/>
          <p:cNvPicPr>
            <a:picLocks noChangeAspect="1" noChangeArrowheads="1"/>
          </p:cNvPicPr>
          <p:nvPr/>
        </p:nvPicPr>
        <p:blipFill>
          <a:blip r:embed="rId5" cstate="print"/>
          <a:srcRect/>
          <a:stretch>
            <a:fillRect/>
          </a:stretch>
        </p:blipFill>
        <p:spPr bwMode="auto">
          <a:xfrm>
            <a:off x="4423420" y="3861048"/>
            <a:ext cx="2578095" cy="2598278"/>
          </a:xfrm>
          <a:prstGeom prst="rect">
            <a:avLst/>
          </a:prstGeom>
          <a:noFill/>
          <a:ln w="9525">
            <a:noFill/>
            <a:miter lim="800000"/>
            <a:headEnd/>
            <a:tailEnd/>
          </a:ln>
          <a:effectLst/>
        </p:spPr>
      </p:pic>
      <p:sp>
        <p:nvSpPr>
          <p:cNvPr id="11" name="Rectangle 10"/>
          <p:cNvSpPr/>
          <p:nvPr/>
        </p:nvSpPr>
        <p:spPr>
          <a:xfrm>
            <a:off x="6984776" y="5169966"/>
            <a:ext cx="3127276" cy="923330"/>
          </a:xfrm>
          <a:prstGeom prst="rect">
            <a:avLst/>
          </a:prstGeom>
        </p:spPr>
        <p:txBody>
          <a:bodyPr wrap="square">
            <a:spAutoFit/>
          </a:bodyPr>
          <a:lstStyle/>
          <a:p>
            <a:pPr algn="ctr"/>
            <a:r>
              <a:rPr lang="en-GB" dirty="0" smtClean="0"/>
              <a:t>Simplified model of combined EMP with ordinary hinged intermediate gusset</a:t>
            </a:r>
            <a:endParaRPr lang="fr-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Monotonic shear loading</a:t>
            </a:r>
            <a:endParaRPr lang="fr-BE" dirty="0"/>
          </a:p>
        </p:txBody>
      </p:sp>
      <p:sp>
        <p:nvSpPr>
          <p:cNvPr id="10" name="Content Placeholder 2"/>
          <p:cNvSpPr txBox="1">
            <a:spLocks/>
          </p:cNvSpPr>
          <p:nvPr/>
        </p:nvSpPr>
        <p:spPr>
          <a:xfrm>
            <a:off x="462980" y="620688"/>
            <a:ext cx="9361040" cy="648072"/>
          </a:xfrm>
          <a:prstGeom prst="rect">
            <a:avLst/>
          </a:prstGeom>
        </p:spPr>
        <p:txBody>
          <a:bodyPr vert="horz" lIns="91440" tIns="45720" rIns="91440" bIns="45720" rtlCol="0">
            <a:normAutofit/>
          </a:bodyPr>
          <a:lstStyle/>
          <a:p>
            <a:pPr marL="358775" marR="0" lvl="0" indent="-358775" algn="just" defTabSz="914400" rtl="0" eaLnBrk="1" fontAlgn="auto" latinLnBrk="0" hangingPunct="1">
              <a:lnSpc>
                <a:spcPct val="150000"/>
              </a:lnSpc>
              <a:spcAft>
                <a:spcPts val="0"/>
              </a:spcAft>
              <a:buClrTx/>
              <a:buSzTx/>
              <a:buFont typeface="Wingdings" pitchFamily="2" charset="2"/>
              <a:buChar char="Ø"/>
              <a:tabLst/>
              <a:defRPr/>
            </a:pPr>
            <a:r>
              <a:rPr kumimoji="0" lang="en-US" sz="2000" b="0" i="0" u="none" strike="noStrike" kern="1200" cap="none" spc="0" normalizeH="0" baseline="0" noProof="0" dirty="0" smtClean="0">
                <a:ln>
                  <a:noFill/>
                </a:ln>
                <a:effectLst/>
                <a:uLnTx/>
                <a:uFillTx/>
                <a:latin typeface="+mj-lt"/>
                <a:ea typeface="+mn-ea"/>
                <a:cs typeface="Times New Roman" pitchFamily="18" charset="0"/>
              </a:rPr>
              <a:t>Resistance of combined</a:t>
            </a:r>
            <a:r>
              <a:rPr kumimoji="0" lang="en-US" sz="2000" b="0" i="0" u="none" strike="noStrike" kern="1200" cap="none" spc="0" normalizeH="0" noProof="0" dirty="0" smtClean="0">
                <a:ln>
                  <a:noFill/>
                </a:ln>
                <a:effectLst/>
                <a:uLnTx/>
                <a:uFillTx/>
                <a:latin typeface="+mj-lt"/>
                <a:ea typeface="+mn-ea"/>
                <a:cs typeface="Times New Roman" pitchFamily="18" charset="0"/>
              </a:rPr>
              <a:t> EMP for the test configuration</a:t>
            </a:r>
            <a:endParaRPr kumimoji="0" lang="en-US" sz="2000" b="0" i="0" u="none" strike="noStrike" kern="1200" cap="none" spc="0" normalizeH="0" baseline="0" noProof="0" dirty="0" smtClean="0">
              <a:ln>
                <a:noFill/>
              </a:ln>
              <a:effectLst/>
              <a:uLnTx/>
              <a:uFillTx/>
              <a:latin typeface="+mj-lt"/>
              <a:ea typeface="+mn-ea"/>
              <a:cs typeface="Times New Roman" pitchFamily="18" charset="0"/>
              <a:sym typeface="Symbol" pitchFamily="18" charset="2"/>
            </a:endParaRPr>
          </a:p>
        </p:txBody>
      </p:sp>
      <p:sp>
        <p:nvSpPr>
          <p:cNvPr id="7" name="Content Placeholder 2"/>
          <p:cNvSpPr txBox="1">
            <a:spLocks/>
          </p:cNvSpPr>
          <p:nvPr/>
        </p:nvSpPr>
        <p:spPr>
          <a:xfrm>
            <a:off x="606996" y="5949280"/>
            <a:ext cx="9433048" cy="504056"/>
          </a:xfrm>
          <a:prstGeom prst="rect">
            <a:avLst/>
          </a:prstGeom>
        </p:spPr>
        <p:txBody>
          <a:bodyPr vert="horz" lIns="91440" tIns="45720" rIns="91440" bIns="45720" rtlCol="0">
            <a:noAutofit/>
          </a:bodyPr>
          <a:lstStyle/>
          <a:p>
            <a:pPr marL="358775" marR="0" lvl="0" indent="-358775" algn="ctr" defTabSz="914400" rtl="0" eaLnBrk="1" fontAlgn="auto" latinLnBrk="0" hangingPunct="1">
              <a:spcAft>
                <a:spcPts val="0"/>
              </a:spcAft>
              <a:buClrTx/>
              <a:buSzTx/>
              <a:tabLst/>
              <a:defRPr/>
            </a:pPr>
            <a:r>
              <a:rPr kumimoji="0" lang="en-US" sz="2400" b="1" i="0" u="none" strike="noStrike" kern="1200" cap="none" spc="0" normalizeH="0" baseline="0" noProof="0" dirty="0" smtClean="0">
                <a:ln>
                  <a:noFill/>
                </a:ln>
                <a:solidFill>
                  <a:srgbClr val="FF0000"/>
                </a:solidFill>
                <a:effectLst/>
                <a:uLnTx/>
                <a:uFillTx/>
                <a:latin typeface="+mj-lt"/>
                <a:ea typeface="+mn-ea"/>
                <a:cs typeface="Times New Roman" pitchFamily="18" charset="0"/>
                <a:sym typeface="Symbol"/>
              </a:rPr>
              <a:t> </a:t>
            </a:r>
            <a:r>
              <a:rPr kumimoji="0" lang="en-US" sz="2400" b="1" i="0" u="none" strike="noStrike" kern="1200" cap="none" spc="0" normalizeH="0" baseline="0" noProof="0" dirty="0" smtClean="0">
                <a:ln>
                  <a:noFill/>
                </a:ln>
                <a:solidFill>
                  <a:srgbClr val="FF0000"/>
                </a:solidFill>
                <a:effectLst/>
                <a:uLnTx/>
                <a:uFillTx/>
                <a:latin typeface="+mj-lt"/>
                <a:ea typeface="+mn-ea"/>
                <a:cs typeface="Times New Roman" pitchFamily="18" charset="0"/>
              </a:rPr>
              <a:t>1 single band model represents correctly enough the </a:t>
            </a:r>
            <a:r>
              <a:rPr kumimoji="0" lang="en-US" sz="2400" b="1" i="0" u="none" strike="noStrike" kern="1200" cap="none" spc="0" normalizeH="0" baseline="0" noProof="0" dirty="0" err="1" smtClean="0">
                <a:ln>
                  <a:noFill/>
                </a:ln>
                <a:solidFill>
                  <a:srgbClr val="FF0000"/>
                </a:solidFill>
                <a:effectLst/>
                <a:uLnTx/>
                <a:uFillTx/>
                <a:latin typeface="+mj-lt"/>
                <a:ea typeface="+mn-ea"/>
                <a:cs typeface="Times New Roman" pitchFamily="18" charset="0"/>
              </a:rPr>
              <a:t>behaviour</a:t>
            </a:r>
            <a:endParaRPr kumimoji="0" lang="en-US" sz="2400" b="1" i="0" u="none" strike="noStrike" kern="1200" cap="none" spc="0" normalizeH="0" baseline="0" noProof="0" dirty="0" smtClean="0">
              <a:ln>
                <a:noFill/>
              </a:ln>
              <a:solidFill>
                <a:srgbClr val="FF0000"/>
              </a:solidFill>
              <a:effectLst/>
              <a:uLnTx/>
              <a:uFillTx/>
              <a:latin typeface="+mj-lt"/>
              <a:ea typeface="+mn-ea"/>
              <a:cs typeface="Times New Roman" pitchFamily="18" charset="0"/>
              <a:sym typeface="Symbol" pitchFamily="18" charset="2"/>
            </a:endParaRPr>
          </a:p>
        </p:txBody>
      </p:sp>
      <p:pic>
        <p:nvPicPr>
          <p:cNvPr id="76801" name="Picture 1"/>
          <p:cNvPicPr>
            <a:picLocks noChangeAspect="1" noChangeArrowheads="1"/>
          </p:cNvPicPr>
          <p:nvPr/>
        </p:nvPicPr>
        <p:blipFill>
          <a:blip r:embed="rId3" cstate="print"/>
          <a:srcRect/>
          <a:stretch>
            <a:fillRect/>
          </a:stretch>
        </p:blipFill>
        <p:spPr bwMode="auto">
          <a:xfrm>
            <a:off x="823020" y="1124745"/>
            <a:ext cx="8622890" cy="46805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Cyclic shear loading</a:t>
            </a:r>
            <a:endParaRPr lang="fr-BE" dirty="0"/>
          </a:p>
        </p:txBody>
      </p:sp>
      <p:sp>
        <p:nvSpPr>
          <p:cNvPr id="8" name="Rectangle 7"/>
          <p:cNvSpPr/>
          <p:nvPr/>
        </p:nvSpPr>
        <p:spPr>
          <a:xfrm>
            <a:off x="1687116" y="5445224"/>
            <a:ext cx="7632848" cy="923330"/>
          </a:xfrm>
          <a:prstGeom prst="rect">
            <a:avLst/>
          </a:prstGeom>
        </p:spPr>
        <p:txBody>
          <a:bodyPr wrap="square">
            <a:spAutoFit/>
          </a:bodyPr>
          <a:lstStyle/>
          <a:p>
            <a:pPr algn="ctr"/>
            <a:r>
              <a:rPr lang="en-GB" dirty="0" smtClean="0"/>
              <a:t>Hysteretic behaviour: tension band model </a:t>
            </a:r>
            <a:r>
              <a:rPr lang="en-GB" dirty="0" smtClean="0">
                <a:sym typeface="Symbol"/>
              </a:rPr>
              <a:t> complete model </a:t>
            </a:r>
          </a:p>
          <a:p>
            <a:pPr algn="ctr"/>
            <a:r>
              <a:rPr lang="en-GB" dirty="0" smtClean="0">
                <a:sym typeface="Symbol"/>
              </a:rPr>
              <a:t>(</a:t>
            </a:r>
            <a:r>
              <a:rPr lang="en-GB" dirty="0" smtClean="0"/>
              <a:t>square EMP A51-27-35-30 b = 500mm) </a:t>
            </a:r>
          </a:p>
          <a:p>
            <a:pPr algn="ctr"/>
            <a:r>
              <a:rPr lang="fr-BE" dirty="0" smtClean="0">
                <a:sym typeface="Symbol"/>
              </a:rPr>
              <a:t> Hysteretic behaviour of EMP is similar to that of SPSW, steel bracing…</a:t>
            </a:r>
            <a:endParaRPr lang="fr-BE" dirty="0"/>
          </a:p>
        </p:txBody>
      </p:sp>
      <p:pic>
        <p:nvPicPr>
          <p:cNvPr id="78850" name="Picture 2"/>
          <p:cNvPicPr>
            <a:picLocks noChangeAspect="1" noChangeArrowheads="1"/>
          </p:cNvPicPr>
          <p:nvPr/>
        </p:nvPicPr>
        <p:blipFill>
          <a:blip r:embed="rId3" cstate="print"/>
          <a:srcRect/>
          <a:stretch>
            <a:fillRect/>
          </a:stretch>
        </p:blipFill>
        <p:spPr bwMode="auto">
          <a:xfrm>
            <a:off x="895028" y="764704"/>
            <a:ext cx="8352928" cy="4824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4. Parametric study on EMP – Summary</a:t>
            </a:r>
            <a:endParaRPr lang="fr-BE" dirty="0"/>
          </a:p>
        </p:txBody>
      </p:sp>
      <p:sp>
        <p:nvSpPr>
          <p:cNvPr id="11" name="Rectangle 10"/>
          <p:cNvSpPr/>
          <p:nvPr/>
        </p:nvSpPr>
        <p:spPr>
          <a:xfrm>
            <a:off x="462980" y="692697"/>
            <a:ext cx="9361040" cy="5262979"/>
          </a:xfrm>
          <a:prstGeom prst="rect">
            <a:avLst/>
          </a:prstGeom>
        </p:spPr>
        <p:txBody>
          <a:bodyPr wrap="square">
            <a:spAutoFit/>
          </a:bodyPr>
          <a:lstStyle/>
          <a:p>
            <a:pPr marL="358775" indent="-358775" algn="just">
              <a:buFont typeface="Wingdings" pitchFamily="2" charset="2"/>
              <a:buChar char="§"/>
            </a:pPr>
            <a:r>
              <a:rPr lang="en-GB" sz="2400" dirty="0" smtClean="0"/>
              <a:t>One inclined tension band model provides acceptable accuracy to evaluate the response of EMP under shear loading. </a:t>
            </a:r>
          </a:p>
          <a:p>
            <a:pPr marL="358775" indent="-358775" algn="just">
              <a:buFont typeface="Wingdings" pitchFamily="2" charset="2"/>
              <a:buChar char="§"/>
            </a:pPr>
            <a:r>
              <a:rPr lang="en-GB" sz="2400" dirty="0" smtClean="0"/>
              <a:t>The characteristics of this tension band depend on geometrical and mechanical properties, boundary dimensions and ratios related to the shape of the boundary frame. </a:t>
            </a:r>
          </a:p>
          <a:p>
            <a:pPr marL="358775" indent="-358775" algn="just">
              <a:buFont typeface="Wingdings" pitchFamily="2" charset="2"/>
              <a:buChar char="§"/>
            </a:pPr>
            <a:r>
              <a:rPr lang="en-GB" sz="2400" dirty="0" smtClean="0"/>
              <a:t>The ductility of EMP under shear ranges from 4 to 13 depending on material characteristics.</a:t>
            </a:r>
          </a:p>
          <a:p>
            <a:pPr marL="358775" indent="-358775" algn="just">
              <a:buFont typeface="Wingdings" pitchFamily="2" charset="2"/>
              <a:buChar char="§"/>
            </a:pPr>
            <a:r>
              <a:rPr lang="en-GB" sz="2400" dirty="0" smtClean="0"/>
              <a:t>Yield drifts range from 0.12% to 0.4%. </a:t>
            </a:r>
          </a:p>
          <a:p>
            <a:pPr marL="358775" indent="-358775" algn="just">
              <a:buFont typeface="Wingdings" pitchFamily="2" charset="2"/>
              <a:buChar char="§"/>
            </a:pPr>
            <a:r>
              <a:rPr lang="en-GB" sz="2400" dirty="0" smtClean="0"/>
              <a:t>Ultimate drifts range from 2.5% to 3.5% </a:t>
            </a:r>
          </a:p>
          <a:p>
            <a:pPr marL="358775" indent="-358775" algn="just">
              <a:buFont typeface="Wingdings" pitchFamily="2" charset="2"/>
              <a:buChar char="§"/>
            </a:pPr>
            <a:r>
              <a:rPr lang="en-GB" sz="2400" dirty="0" smtClean="0"/>
              <a:t>The hysteresis behaviour of EMP is comparable to that of a steel concentric brace or a </a:t>
            </a:r>
            <a:r>
              <a:rPr lang="en-GB" sz="2400" dirty="0" err="1" smtClean="0"/>
              <a:t>unstiffened</a:t>
            </a:r>
            <a:r>
              <a:rPr lang="en-GB" sz="2400" dirty="0" smtClean="0"/>
              <a:t> steel plate shear wall or a reinforced concrete shear wall. </a:t>
            </a:r>
          </a:p>
          <a:p>
            <a:pPr marL="358775" indent="-358775" algn="just">
              <a:buFont typeface="Wingdings" pitchFamily="2" charset="2"/>
              <a:buChar char="§"/>
            </a:pPr>
            <a:r>
              <a:rPr lang="en-GB" sz="2400" dirty="0" smtClean="0"/>
              <a:t>Existing hysteresis models for these three systems can be used for EMP: pivot model (Dowell et al, 1998) or Takeda model (1974)…</a:t>
            </a:r>
            <a:endParaRPr lang="fr-BE" sz="2400"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6" name="Rectangle 6"/>
          <p:cNvSpPr>
            <a:spLocks noChangeArrowheads="1"/>
          </p:cNvSpPr>
          <p:nvPr/>
        </p:nvSpPr>
        <p:spPr bwMode="auto">
          <a:xfrm>
            <a:off x="0" y="0"/>
            <a:ext cx="10287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0" name="Rectangle 4"/>
          <p:cNvSpPr>
            <a:spLocks noChangeArrowheads="1"/>
          </p:cNvSpPr>
          <p:nvPr/>
        </p:nvSpPr>
        <p:spPr bwMode="auto">
          <a:xfrm>
            <a:off x="0" y="0"/>
            <a:ext cx="10287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2060848"/>
            <a:ext cx="10287000" cy="720080"/>
          </a:xfrm>
        </p:spPr>
        <p:txBody>
          <a:bodyPr>
            <a:normAutofit/>
          </a:bodyPr>
          <a:lstStyle/>
          <a:p>
            <a:r>
              <a:rPr lang="fr-BE" sz="3200" dirty="0" smtClean="0">
                <a:solidFill>
                  <a:schemeClr val="tx1"/>
                </a:solidFill>
              </a:rPr>
              <a:t>DESIGN OF REFERENCE FRAMES</a:t>
            </a:r>
            <a:endParaRPr lang="fr-BE" sz="32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5. Design of reference RC-MRFs: 32 frames</a:t>
            </a:r>
            <a:endParaRPr lang="fr-BE" dirty="0"/>
          </a:p>
        </p:txBody>
      </p:sp>
      <p:graphicFrame>
        <p:nvGraphicFramePr>
          <p:cNvPr id="10" name="Table 9"/>
          <p:cNvGraphicFramePr>
            <a:graphicFrameLocks noGrp="1"/>
          </p:cNvGraphicFramePr>
          <p:nvPr/>
        </p:nvGraphicFramePr>
        <p:xfrm>
          <a:off x="3271292" y="4725144"/>
          <a:ext cx="6768752" cy="1694696"/>
        </p:xfrm>
        <a:graphic>
          <a:graphicData uri="http://schemas.openxmlformats.org/drawingml/2006/table">
            <a:tbl>
              <a:tblPr/>
              <a:tblGrid>
                <a:gridCol w="846094"/>
                <a:gridCol w="846094"/>
                <a:gridCol w="846094"/>
                <a:gridCol w="846094"/>
                <a:gridCol w="846094"/>
                <a:gridCol w="846094"/>
                <a:gridCol w="846094"/>
                <a:gridCol w="846094"/>
              </a:tblGrid>
              <a:tr h="231942">
                <a:tc gridSpan="8">
                  <a:txBody>
                    <a:bodyPr/>
                    <a:lstStyle/>
                    <a:p>
                      <a:pPr algn="ctr">
                        <a:spcBef>
                          <a:spcPts val="300"/>
                        </a:spcBef>
                        <a:spcAft>
                          <a:spcPts val="300"/>
                        </a:spcAft>
                      </a:pPr>
                      <a:r>
                        <a:rPr lang="en-GB" sz="1800" b="0" dirty="0">
                          <a:latin typeface="+mj-lt"/>
                          <a:ea typeface="Times New Roman"/>
                          <a:cs typeface="Times New Roman"/>
                        </a:rPr>
                        <a:t>Case </a:t>
                      </a:r>
                      <a:r>
                        <a:rPr lang="en-GB" sz="1800" b="0" dirty="0" smtClean="0">
                          <a:latin typeface="+mj-lt"/>
                          <a:ea typeface="Times New Roman"/>
                          <a:cs typeface="Times New Roman"/>
                        </a:rPr>
                        <a:t>study for each height</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231942">
                <a:tc>
                  <a:txBody>
                    <a:bodyPr/>
                    <a:lstStyle/>
                    <a:p>
                      <a:pPr algn="ctr">
                        <a:spcBef>
                          <a:spcPts val="300"/>
                        </a:spcBef>
                        <a:spcAft>
                          <a:spcPts val="300"/>
                        </a:spcAft>
                      </a:pPr>
                      <a:r>
                        <a:rPr lang="fr-BE" sz="1800" b="0" dirty="0" smtClean="0">
                          <a:latin typeface="+mj-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2</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3</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4</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5</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6</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7</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b="0" dirty="0" smtClean="0">
                          <a:latin typeface="+mj-lt"/>
                          <a:ea typeface="Times New Roman"/>
                          <a:cs typeface="Times New Roman"/>
                        </a:rPr>
                        <a:t>8</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096">
                <a:tc gridSpan="3">
                  <a:txBody>
                    <a:bodyPr/>
                    <a:lstStyle/>
                    <a:p>
                      <a:pPr algn="ctr">
                        <a:spcBef>
                          <a:spcPts val="300"/>
                        </a:spcBef>
                        <a:spcAft>
                          <a:spcPts val="300"/>
                        </a:spcAft>
                      </a:pPr>
                      <a:r>
                        <a:rPr lang="fr-BE" sz="1800" b="0" dirty="0" smtClean="0">
                          <a:latin typeface="+mj-lt"/>
                          <a:ea typeface="Times New Roman"/>
                          <a:cs typeface="Times New Roman"/>
                        </a:rPr>
                        <a:t>EC2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300"/>
                        </a:spcBef>
                        <a:spcAft>
                          <a:spcPts val="300"/>
                        </a:spcAft>
                      </a:pP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300"/>
                        </a:spcBef>
                        <a:spcAft>
                          <a:spcPts val="300"/>
                        </a:spcAft>
                      </a:pP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fr-BE" sz="1800" b="0" kern="1200" dirty="0" smtClean="0">
                          <a:solidFill>
                            <a:schemeClr val="tx1"/>
                          </a:solidFill>
                          <a:latin typeface="+mn-lt"/>
                          <a:ea typeface="Times New Roman"/>
                          <a:cs typeface="Times New Roman"/>
                        </a:rPr>
                        <a:t>EC8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253">
                <a:tc>
                  <a:txBody>
                    <a:bodyPr/>
                    <a:lstStyle/>
                    <a:p>
                      <a:pPr algn="ctr">
                        <a:spcBef>
                          <a:spcPts val="300"/>
                        </a:spcBef>
                        <a:spcAft>
                          <a:spcPts val="300"/>
                        </a:spcAft>
                      </a:pPr>
                      <a:r>
                        <a:rPr lang="en-GB" sz="1800" b="0" dirty="0" smtClean="0">
                          <a:latin typeface="+mj-lt"/>
                          <a:ea typeface="Times New Roman"/>
                          <a:cs typeface="Times New Roman"/>
                        </a:rPr>
                        <a:t>EC2-0.05g</a:t>
                      </a:r>
                      <a:endParaRPr lang="fr-BE" sz="1800" b="0" dirty="0" smtClean="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b="0" kern="1200" dirty="0" smtClean="0">
                          <a:solidFill>
                            <a:schemeClr val="tx1"/>
                          </a:solidFill>
                          <a:latin typeface="+mn-lt"/>
                          <a:ea typeface="Times New Roman"/>
                          <a:cs typeface="Times New Roman"/>
                        </a:rPr>
                        <a:t>EC2-0.15g</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b="0" kern="1200" dirty="0" smtClean="0">
                          <a:solidFill>
                            <a:schemeClr val="tx1"/>
                          </a:solidFill>
                          <a:latin typeface="+mn-lt"/>
                          <a:ea typeface="Times New Roman"/>
                          <a:cs typeface="Times New Roman"/>
                        </a:rPr>
                        <a:t>EC2-0.30g</a:t>
                      </a:r>
                      <a:endParaRPr lang="fr-BE" sz="1800" b="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0" kern="1200" dirty="0" smtClean="0">
                          <a:solidFill>
                            <a:schemeClr val="tx1"/>
                          </a:solidFill>
                          <a:latin typeface="+mn-lt"/>
                          <a:ea typeface="Times New Roman"/>
                          <a:cs typeface="Times New Roman"/>
                        </a:rPr>
                        <a:t>EC8-0.05g-DCL</a:t>
                      </a: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0" kern="1200" dirty="0" smtClean="0">
                          <a:solidFill>
                            <a:schemeClr val="tx1"/>
                          </a:solidFill>
                          <a:latin typeface="+mn-lt"/>
                          <a:ea typeface="Times New Roman"/>
                          <a:cs typeface="Times New Roman"/>
                        </a:rPr>
                        <a:t>EC8-0.05g-DCM</a:t>
                      </a: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0" kern="1200" dirty="0" smtClean="0">
                          <a:solidFill>
                            <a:schemeClr val="tx1"/>
                          </a:solidFill>
                          <a:latin typeface="+mn-lt"/>
                          <a:ea typeface="Times New Roman"/>
                          <a:cs typeface="Times New Roman"/>
                        </a:rPr>
                        <a:t>EC8-0.15g-DCL</a:t>
                      </a: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0" kern="1200" dirty="0" smtClean="0">
                          <a:solidFill>
                            <a:schemeClr val="tx1"/>
                          </a:solidFill>
                          <a:latin typeface="+mn-lt"/>
                          <a:ea typeface="Times New Roman"/>
                          <a:cs typeface="Times New Roman"/>
                        </a:rPr>
                        <a:t>EC8-0.15g-DCM</a:t>
                      </a: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0" kern="1200" dirty="0" smtClean="0">
                          <a:solidFill>
                            <a:schemeClr val="tx1"/>
                          </a:solidFill>
                          <a:latin typeface="+mn-lt"/>
                          <a:ea typeface="Times New Roman"/>
                          <a:cs typeface="Times New Roman"/>
                        </a:rPr>
                        <a:t>EC8-0.3g-DCM</a:t>
                      </a:r>
                      <a:endParaRPr lang="fr-BE" sz="1800" b="0" kern="1200" dirty="0" smtClean="0">
                        <a:solidFill>
                          <a:schemeClr val="tx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Picture 1"/>
          <p:cNvPicPr>
            <a:picLocks noChangeAspect="1" noChangeArrowheads="1"/>
          </p:cNvPicPr>
          <p:nvPr/>
        </p:nvPicPr>
        <p:blipFill>
          <a:blip r:embed="rId3" cstate="print"/>
          <a:srcRect/>
          <a:stretch>
            <a:fillRect/>
          </a:stretch>
        </p:blipFill>
        <p:spPr bwMode="auto">
          <a:xfrm>
            <a:off x="246956" y="620688"/>
            <a:ext cx="3054350" cy="3906837"/>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581924" y="4611255"/>
            <a:ext cx="2473344" cy="1842081"/>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3454992" y="2079603"/>
            <a:ext cx="1976540" cy="2573533"/>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5575548" y="1340768"/>
            <a:ext cx="2027135" cy="3332902"/>
          </a:xfrm>
          <a:prstGeom prst="rect">
            <a:avLst/>
          </a:prstGeom>
          <a:noFill/>
          <a:ln w="9525">
            <a:noFill/>
            <a:miter lim="800000"/>
            <a:headEnd/>
            <a:tailEnd/>
          </a:ln>
          <a:effectLst/>
        </p:spPr>
      </p:pic>
      <p:pic>
        <p:nvPicPr>
          <p:cNvPr id="68613" name="Picture 5"/>
          <p:cNvPicPr>
            <a:picLocks noChangeAspect="1" noChangeArrowheads="1"/>
          </p:cNvPicPr>
          <p:nvPr/>
        </p:nvPicPr>
        <p:blipFill>
          <a:blip r:embed="rId7" cstate="print"/>
          <a:srcRect/>
          <a:stretch>
            <a:fillRect/>
          </a:stretch>
        </p:blipFill>
        <p:spPr bwMode="auto">
          <a:xfrm>
            <a:off x="7807797" y="666881"/>
            <a:ext cx="2042645" cy="4058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5. Design of reference RC-MRFs – Some observation</a:t>
            </a:r>
            <a:endParaRPr lang="fr-BE" dirty="0"/>
          </a:p>
        </p:txBody>
      </p:sp>
      <p:sp>
        <p:nvSpPr>
          <p:cNvPr id="11" name="Rectangle 10"/>
          <p:cNvSpPr/>
          <p:nvPr/>
        </p:nvSpPr>
        <p:spPr>
          <a:xfrm>
            <a:off x="462980" y="692696"/>
            <a:ext cx="9361040" cy="4401205"/>
          </a:xfrm>
          <a:prstGeom prst="rect">
            <a:avLst/>
          </a:prstGeom>
        </p:spPr>
        <p:txBody>
          <a:bodyPr wrap="square">
            <a:spAutoFit/>
          </a:bodyPr>
          <a:lstStyle/>
          <a:p>
            <a:pPr marL="358775" indent="-358775" algn="just">
              <a:buFont typeface="Wingdings" pitchFamily="2" charset="2"/>
              <a:buChar char="§"/>
            </a:pPr>
            <a:r>
              <a:rPr lang="en-GB" sz="2800" dirty="0" smtClean="0"/>
              <a:t>The Ductility Class has not much influence on the total quantities of steel: DCM has a little advantage over DCL </a:t>
            </a:r>
          </a:p>
          <a:p>
            <a:pPr marL="358775" indent="-358775" algn="just">
              <a:buFont typeface="Wingdings" pitchFamily="2" charset="2"/>
              <a:buChar char="§"/>
            </a:pPr>
            <a:r>
              <a:rPr lang="en-GB" sz="2800" dirty="0" smtClean="0"/>
              <a:t>The increase of DC shifts steel from beams to columns. </a:t>
            </a:r>
            <a:endParaRPr lang="fr-BE" sz="2800" dirty="0" smtClean="0"/>
          </a:p>
          <a:p>
            <a:pPr marL="358775" indent="-358775" algn="just">
              <a:buFont typeface="Wingdings" pitchFamily="2" charset="2"/>
              <a:buChar char="§"/>
            </a:pPr>
            <a:r>
              <a:rPr lang="en-GB" sz="2800" dirty="0" smtClean="0"/>
              <a:t>In many cases, especially in DCM design, the damage limitation condition and minimum reinforcement content are the criteria which define the steel content.</a:t>
            </a:r>
          </a:p>
          <a:p>
            <a:pPr marL="358775" indent="-358775" algn="just">
              <a:buFont typeface="Wingdings" pitchFamily="2" charset="2"/>
              <a:buChar char="§"/>
            </a:pPr>
            <a:r>
              <a:rPr lang="en-GB" sz="2800" dirty="0" smtClean="0"/>
              <a:t>The reinforcement of the column in EC8 group, in most cases, is controlled by Capacity Design.</a:t>
            </a:r>
            <a:endParaRPr lang="en-US" sz="2800" dirty="0" smtClean="0"/>
          </a:p>
          <a:p>
            <a:pPr marL="358775" indent="-358775" algn="just">
              <a:buFont typeface="Wingdings" pitchFamily="2" charset="2"/>
              <a:buChar char="§"/>
            </a:pPr>
            <a:r>
              <a:rPr lang="en-GB" sz="2800" dirty="0" smtClean="0"/>
              <a:t>The effective width of slab plays a significant role on both cross-sectional dimensions and steel contents.</a:t>
            </a:r>
            <a:endParaRPr lang="fr-BE" sz="2800" dirty="0" smtClean="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6. Seismic evaluation of existing RC-MRFs  - Steps</a:t>
            </a:r>
            <a:endParaRPr lang="fr-BE" dirty="0"/>
          </a:p>
        </p:txBody>
      </p:sp>
      <p:sp>
        <p:nvSpPr>
          <p:cNvPr id="5" name="Rectangle 4"/>
          <p:cNvSpPr/>
          <p:nvPr/>
        </p:nvSpPr>
        <p:spPr>
          <a:xfrm>
            <a:off x="318964" y="620688"/>
            <a:ext cx="9721080" cy="288032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dirty="0" smtClean="0">
                <a:solidFill>
                  <a:schemeClr val="tx1"/>
                </a:solidFill>
              </a:rPr>
              <a:t>Step 1: </a:t>
            </a:r>
            <a:r>
              <a:rPr lang="en-US" dirty="0" smtClean="0">
                <a:solidFill>
                  <a:schemeClr val="tx1"/>
                </a:solidFill>
              </a:rPr>
              <a:t>Determine the input: properties of the structures (geometry, materials...); seismic hazard; performance criteria</a:t>
            </a:r>
            <a:endParaRPr lang="fr-BE" dirty="0" smtClean="0">
              <a:solidFill>
                <a:schemeClr val="tx1"/>
              </a:solidFill>
            </a:endParaRPr>
          </a:p>
          <a:p>
            <a:pPr marL="358775" indent="-358775" algn="just">
              <a:buFont typeface="Arial" pitchFamily="34" charset="0"/>
              <a:buChar char="•"/>
            </a:pPr>
            <a:r>
              <a:rPr lang="fr-BE" dirty="0" smtClean="0">
                <a:solidFill>
                  <a:schemeClr val="tx1"/>
                </a:solidFill>
              </a:rPr>
              <a:t>Material: </a:t>
            </a:r>
            <a:r>
              <a:rPr lang="en-GB" dirty="0" smtClean="0">
                <a:solidFill>
                  <a:schemeClr val="tx1"/>
                </a:solidFill>
                <a:cs typeface="Times New Roman" pitchFamily="18" charset="0"/>
              </a:rPr>
              <a:t>estimated values of material strengths considered, not the design strength, in order to reflect the expected </a:t>
            </a:r>
            <a:r>
              <a:rPr lang="en-GB" dirty="0" err="1" smtClean="0">
                <a:solidFill>
                  <a:schemeClr val="tx1"/>
                </a:solidFill>
                <a:cs typeface="Times New Roman" pitchFamily="18" charset="0"/>
              </a:rPr>
              <a:t>overstrength</a:t>
            </a:r>
            <a:r>
              <a:rPr lang="en-GB" dirty="0" smtClean="0">
                <a:solidFill>
                  <a:schemeClr val="tx1"/>
                </a:solidFill>
                <a:cs typeface="Times New Roman" pitchFamily="18" charset="0"/>
              </a:rPr>
              <a:t> of the structure.</a:t>
            </a:r>
          </a:p>
          <a:p>
            <a:pPr indent="-360000" algn="just">
              <a:buFont typeface="Arial" pitchFamily="34" charset="0"/>
              <a:buChar char="•"/>
            </a:pPr>
            <a:r>
              <a:rPr lang="en-GB" dirty="0" smtClean="0">
                <a:solidFill>
                  <a:schemeClr val="tx1"/>
                </a:solidFill>
              </a:rPr>
              <a:t>Concrete: </a:t>
            </a:r>
            <a:r>
              <a:rPr lang="en-GB" dirty="0" err="1" smtClean="0">
                <a:solidFill>
                  <a:schemeClr val="tx1"/>
                </a:solidFill>
              </a:rPr>
              <a:t>uniaxial</a:t>
            </a:r>
            <a:r>
              <a:rPr lang="en-GB" dirty="0" smtClean="0">
                <a:solidFill>
                  <a:schemeClr val="tx1"/>
                </a:solidFill>
              </a:rPr>
              <a:t> nonlinear constant confinement model (</a:t>
            </a:r>
            <a:r>
              <a:rPr lang="en-GB" dirty="0" err="1" smtClean="0">
                <a:solidFill>
                  <a:schemeClr val="tx1"/>
                </a:solidFill>
              </a:rPr>
              <a:t>Mander</a:t>
            </a:r>
            <a:r>
              <a:rPr lang="en-GB" dirty="0" smtClean="0">
                <a:solidFill>
                  <a:schemeClr val="tx1"/>
                </a:solidFill>
              </a:rPr>
              <a:t> et al.,1998).</a:t>
            </a:r>
          </a:p>
          <a:p>
            <a:pPr indent="-360000" algn="just">
              <a:buFont typeface="Arial" pitchFamily="34" charset="0"/>
              <a:buChar char="•"/>
            </a:pPr>
            <a:r>
              <a:rPr lang="en-GB" dirty="0" smtClean="0">
                <a:solidFill>
                  <a:schemeClr val="tx1"/>
                </a:solidFill>
              </a:rPr>
              <a:t>Steel: elastic-perfectly plastic steel stress-strain diagram</a:t>
            </a:r>
          </a:p>
          <a:p>
            <a:pPr marL="358775" indent="-358775" algn="just">
              <a:buFont typeface="Arial" pitchFamily="34" charset="0"/>
              <a:buChar char="•"/>
            </a:pPr>
            <a:r>
              <a:rPr lang="en-GB" dirty="0" smtClean="0">
                <a:solidFill>
                  <a:schemeClr val="tx1"/>
                </a:solidFill>
              </a:rPr>
              <a:t>Seismic performance criteria: FEMA356 with 3 levels of plastic deformations of beams or columns: Immediate Occupancy IO,  Life Safety LS and Collapse Prevention CP.</a:t>
            </a:r>
          </a:p>
          <a:p>
            <a:pPr marL="358775" indent="-358775" algn="just">
              <a:buFont typeface="Arial" pitchFamily="34" charset="0"/>
              <a:buChar char="•"/>
            </a:pPr>
            <a:r>
              <a:rPr lang="en-US" dirty="0" smtClean="0">
                <a:solidFill>
                  <a:schemeClr val="tx1"/>
                </a:solidFill>
              </a:rPr>
              <a:t>Failure modes: 	(1) local failure; (2) soft-story mechanism; (3) global failure</a:t>
            </a:r>
          </a:p>
          <a:p>
            <a:pPr marL="358775" indent="-358775" algn="just">
              <a:buFont typeface="Arial" pitchFamily="34" charset="0"/>
              <a:buChar char="•"/>
            </a:pPr>
            <a:r>
              <a:rPr lang="en-GB" dirty="0" smtClean="0">
                <a:solidFill>
                  <a:schemeClr val="tx1"/>
                </a:solidFill>
              </a:rPr>
              <a:t>Seismic hazard: artificial </a:t>
            </a:r>
            <a:r>
              <a:rPr lang="en-GB" dirty="0" err="1" smtClean="0">
                <a:solidFill>
                  <a:schemeClr val="tx1"/>
                </a:solidFill>
              </a:rPr>
              <a:t>accelerograms</a:t>
            </a:r>
            <a:r>
              <a:rPr lang="en-GB" dirty="0" smtClean="0">
                <a:solidFill>
                  <a:schemeClr val="tx1"/>
                </a:solidFill>
              </a:rPr>
              <a:t> by GOSCA  </a:t>
            </a:r>
            <a:r>
              <a:rPr lang="en-GB" dirty="0" err="1" smtClean="0">
                <a:solidFill>
                  <a:schemeClr val="tx1"/>
                </a:solidFill>
              </a:rPr>
              <a:t>PGAs</a:t>
            </a:r>
            <a:r>
              <a:rPr lang="en-GB" dirty="0" smtClean="0">
                <a:solidFill>
                  <a:schemeClr val="tx1"/>
                </a:solidFill>
              </a:rPr>
              <a:t> equal 0.05g, 0.15g and 0.3g</a:t>
            </a:r>
          </a:p>
        </p:txBody>
      </p:sp>
      <p:sp>
        <p:nvSpPr>
          <p:cNvPr id="7" name="Rectangle 6"/>
          <p:cNvSpPr/>
          <p:nvPr/>
        </p:nvSpPr>
        <p:spPr>
          <a:xfrm>
            <a:off x="318964" y="3573016"/>
            <a:ext cx="9721080" cy="648072"/>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dirty="0" smtClean="0">
                <a:solidFill>
                  <a:schemeClr val="tx1"/>
                </a:solidFill>
              </a:rPr>
              <a:t>Step 2: </a:t>
            </a:r>
            <a:r>
              <a:rPr lang="en-US" dirty="0" smtClean="0">
                <a:solidFill>
                  <a:schemeClr val="dk1"/>
                </a:solidFill>
              </a:rPr>
              <a:t>Determine the resistance of the structural components</a:t>
            </a:r>
          </a:p>
          <a:p>
            <a:pPr indent="-360000" algn="just">
              <a:buFont typeface="Arial" pitchFamily="34" charset="0"/>
              <a:buChar char="•"/>
            </a:pPr>
            <a:r>
              <a:rPr lang="en-GB" dirty="0" smtClean="0">
                <a:solidFill>
                  <a:schemeClr val="tx1"/>
                </a:solidFill>
              </a:rPr>
              <a:t>Section analyses: CUMBIA, XTRACT and Response 2000</a:t>
            </a:r>
            <a:endParaRPr lang="fr-BE" dirty="0">
              <a:solidFill>
                <a:schemeClr val="tx1"/>
              </a:solidFill>
            </a:endParaRPr>
          </a:p>
        </p:txBody>
      </p:sp>
      <p:sp>
        <p:nvSpPr>
          <p:cNvPr id="8" name="Rectangle 7"/>
          <p:cNvSpPr/>
          <p:nvPr/>
        </p:nvSpPr>
        <p:spPr>
          <a:xfrm>
            <a:off x="318964" y="4365104"/>
            <a:ext cx="9721080" cy="792088"/>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dirty="0" smtClean="0">
                <a:solidFill>
                  <a:schemeClr val="tx1"/>
                </a:solidFill>
              </a:rPr>
              <a:t>Step 3: </a:t>
            </a:r>
            <a:r>
              <a:rPr lang="en-US" dirty="0" smtClean="0">
                <a:solidFill>
                  <a:schemeClr val="tx1"/>
                </a:solidFill>
              </a:rPr>
              <a:t>Model the structures taking into account all nonlinear properties of the structures: </a:t>
            </a:r>
          </a:p>
          <a:p>
            <a:pPr indent="-360000" algn="just">
              <a:buFont typeface="Arial" pitchFamily="34" charset="0"/>
              <a:buChar char="•"/>
            </a:pPr>
            <a:r>
              <a:rPr lang="en-GB" dirty="0" smtClean="0">
                <a:solidFill>
                  <a:schemeClr val="tx1"/>
                </a:solidFill>
              </a:rPr>
              <a:t>Beams and columns: Bernoulli beams with one plastic hinge at each end </a:t>
            </a:r>
          </a:p>
          <a:p>
            <a:pPr indent="-360000" algn="just">
              <a:buFont typeface="Arial" pitchFamily="34" charset="0"/>
              <a:buChar char="•"/>
            </a:pPr>
            <a:r>
              <a:rPr lang="en-GB" dirty="0" smtClean="0">
                <a:solidFill>
                  <a:schemeClr val="tx1"/>
                </a:solidFill>
              </a:rPr>
              <a:t>Hysteretic behaviour: pivot model (Dowell, 1998) with degradation of strength and stiffness. </a:t>
            </a:r>
            <a:endParaRPr lang="fr-BE" dirty="0">
              <a:solidFill>
                <a:schemeClr val="tx1"/>
              </a:solidFill>
            </a:endParaRPr>
          </a:p>
        </p:txBody>
      </p:sp>
      <p:sp>
        <p:nvSpPr>
          <p:cNvPr id="9" name="Rectangle 8"/>
          <p:cNvSpPr/>
          <p:nvPr/>
        </p:nvSpPr>
        <p:spPr>
          <a:xfrm>
            <a:off x="318964" y="5301208"/>
            <a:ext cx="9721080" cy="576064"/>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dirty="0" smtClean="0">
                <a:solidFill>
                  <a:schemeClr val="tx1"/>
                </a:solidFill>
              </a:rPr>
              <a:t>Step 4: </a:t>
            </a:r>
            <a:r>
              <a:rPr lang="en-US" dirty="0" smtClean="0">
                <a:solidFill>
                  <a:schemeClr val="dk1"/>
                </a:solidFill>
              </a:rPr>
              <a:t>Perform the analysis of the structures under seismic actions: Code SAP 2000; pushover is first performed or/and Nonlinear Time History is next carried out to check the results of Pushover; </a:t>
            </a:r>
            <a:endParaRPr lang="fr-BE" dirty="0"/>
          </a:p>
        </p:txBody>
      </p:sp>
      <p:sp>
        <p:nvSpPr>
          <p:cNvPr id="10" name="Rectangle 9"/>
          <p:cNvSpPr/>
          <p:nvPr/>
        </p:nvSpPr>
        <p:spPr>
          <a:xfrm>
            <a:off x="318964" y="5949280"/>
            <a:ext cx="9721080" cy="504056"/>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dirty="0" smtClean="0">
                <a:solidFill>
                  <a:schemeClr val="tx1"/>
                </a:solidFill>
              </a:rPr>
              <a:t>Step 5: </a:t>
            </a:r>
            <a:r>
              <a:rPr lang="en-US" dirty="0" smtClean="0">
                <a:solidFill>
                  <a:schemeClr val="dk1"/>
                </a:solidFill>
              </a:rPr>
              <a:t>Assess the performance of the structures: bending, shear at each component, at nodes...</a:t>
            </a:r>
            <a:endParaRPr lang="fr-BE" dirty="0"/>
          </a:p>
        </p:txBody>
      </p:sp>
      <p:pic>
        <p:nvPicPr>
          <p:cNvPr id="11" name="Picture 3"/>
          <p:cNvPicPr>
            <a:picLocks noChangeAspect="1" noChangeArrowheads="1"/>
          </p:cNvPicPr>
          <p:nvPr/>
        </p:nvPicPr>
        <p:blipFill>
          <a:blip r:embed="rId3" cstate="print"/>
          <a:stretch>
            <a:fillRect/>
          </a:stretch>
        </p:blipFill>
        <p:spPr bwMode="auto">
          <a:xfrm>
            <a:off x="534988" y="476672"/>
            <a:ext cx="8856984" cy="32403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6. Seismic evaluation of existing RC-MRFs – Performance</a:t>
            </a:r>
            <a:endParaRPr lang="fr-BE" dirty="0"/>
          </a:p>
        </p:txBody>
      </p:sp>
      <p:cxnSp>
        <p:nvCxnSpPr>
          <p:cNvPr id="7" name="Straight Arrow Connector 6"/>
          <p:cNvCxnSpPr/>
          <p:nvPr/>
        </p:nvCxnSpPr>
        <p:spPr>
          <a:xfrm>
            <a:off x="1471092" y="5733256"/>
            <a:ext cx="77768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71092" y="908720"/>
            <a:ext cx="0" cy="4824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71092" y="4365104"/>
            <a:ext cx="1008112" cy="13681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9204" y="4221088"/>
            <a:ext cx="738072" cy="1440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99284" y="4221088"/>
            <a:ext cx="50405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03340" y="4221088"/>
            <a:ext cx="2736304" cy="5760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471092" y="4221088"/>
            <a:ext cx="576064" cy="1512168"/>
          </a:xfrm>
          <a:prstGeom prst="straightConnector1">
            <a:avLst/>
          </a:prstGeom>
          <a:ln w="28575">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047156" y="3717032"/>
            <a:ext cx="360040" cy="50405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07196" y="2780928"/>
            <a:ext cx="864096" cy="936104"/>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271292" y="2564904"/>
            <a:ext cx="2232248" cy="216024"/>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31532" y="2564904"/>
            <a:ext cx="2160240" cy="14401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91772" y="2708920"/>
            <a:ext cx="1152128" cy="288032"/>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47356" y="2996952"/>
            <a:ext cx="2088232" cy="646331"/>
          </a:xfrm>
          <a:prstGeom prst="rect">
            <a:avLst/>
          </a:prstGeom>
          <a:noFill/>
        </p:spPr>
        <p:txBody>
          <a:bodyPr wrap="square" rtlCol="0">
            <a:spAutoFit/>
          </a:bodyPr>
          <a:lstStyle/>
          <a:p>
            <a:r>
              <a:rPr lang="fr-BE" dirty="0" smtClean="0"/>
              <a:t>Performance point at design PGA</a:t>
            </a:r>
          </a:p>
        </p:txBody>
      </p:sp>
      <p:sp>
        <p:nvSpPr>
          <p:cNvPr id="93" name="TextBox 92"/>
          <p:cNvSpPr txBox="1"/>
          <p:nvPr/>
        </p:nvSpPr>
        <p:spPr>
          <a:xfrm>
            <a:off x="895028" y="4715852"/>
            <a:ext cx="576064" cy="369332"/>
          </a:xfrm>
          <a:prstGeom prst="rect">
            <a:avLst/>
          </a:prstGeom>
          <a:noFill/>
        </p:spPr>
        <p:txBody>
          <a:bodyPr wrap="square" rtlCol="0">
            <a:spAutoFit/>
          </a:bodyPr>
          <a:lstStyle/>
          <a:p>
            <a:r>
              <a:rPr lang="fr-BE" dirty="0" smtClean="0">
                <a:sym typeface="Symbol"/>
              </a:rPr>
              <a:t>100</a:t>
            </a:r>
            <a:endParaRPr lang="fr-BE" baseline="-25000" dirty="0" smtClean="0"/>
          </a:p>
        </p:txBody>
      </p:sp>
      <p:sp>
        <p:nvSpPr>
          <p:cNvPr id="102" name="TextBox 101"/>
          <p:cNvSpPr txBox="1"/>
          <p:nvPr/>
        </p:nvSpPr>
        <p:spPr>
          <a:xfrm>
            <a:off x="967036" y="548680"/>
            <a:ext cx="2088232" cy="369332"/>
          </a:xfrm>
          <a:prstGeom prst="rect">
            <a:avLst/>
          </a:prstGeom>
          <a:noFill/>
        </p:spPr>
        <p:txBody>
          <a:bodyPr wrap="square" rtlCol="0">
            <a:spAutoFit/>
          </a:bodyPr>
          <a:lstStyle/>
          <a:p>
            <a:r>
              <a:rPr lang="fr-BE" dirty="0" smtClean="0"/>
              <a:t>Base shear (kN)</a:t>
            </a:r>
          </a:p>
        </p:txBody>
      </p:sp>
      <p:sp>
        <p:nvSpPr>
          <p:cNvPr id="103" name="TextBox 102"/>
          <p:cNvSpPr txBox="1"/>
          <p:nvPr/>
        </p:nvSpPr>
        <p:spPr>
          <a:xfrm>
            <a:off x="3271292" y="6093296"/>
            <a:ext cx="3672408" cy="369332"/>
          </a:xfrm>
          <a:prstGeom prst="rect">
            <a:avLst/>
          </a:prstGeom>
          <a:noFill/>
        </p:spPr>
        <p:txBody>
          <a:bodyPr wrap="square" rtlCol="0">
            <a:spAutoFit/>
          </a:bodyPr>
          <a:lstStyle/>
          <a:p>
            <a:r>
              <a:rPr lang="fr-BE" dirty="0" smtClean="0"/>
              <a:t>Top displacements/total heights (%)</a:t>
            </a:r>
          </a:p>
        </p:txBody>
      </p:sp>
      <p:sp>
        <p:nvSpPr>
          <p:cNvPr id="104" name="Isosceles Triangle 103"/>
          <p:cNvSpPr/>
          <p:nvPr/>
        </p:nvSpPr>
        <p:spPr>
          <a:xfrm>
            <a:off x="2335188" y="4149080"/>
            <a:ext cx="288032"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TextBox 111"/>
          <p:cNvSpPr txBox="1"/>
          <p:nvPr/>
        </p:nvSpPr>
        <p:spPr>
          <a:xfrm>
            <a:off x="2767236" y="4582869"/>
            <a:ext cx="1440160" cy="646331"/>
          </a:xfrm>
          <a:prstGeom prst="rect">
            <a:avLst/>
          </a:prstGeom>
          <a:noFill/>
        </p:spPr>
        <p:txBody>
          <a:bodyPr wrap="square" rtlCol="0">
            <a:spAutoFit/>
          </a:bodyPr>
          <a:lstStyle/>
          <a:p>
            <a:r>
              <a:rPr lang="fr-BE" dirty="0" smtClean="0"/>
              <a:t>Brittle failure at node</a:t>
            </a:r>
          </a:p>
        </p:txBody>
      </p:sp>
      <p:cxnSp>
        <p:nvCxnSpPr>
          <p:cNvPr id="120" name="Straight Arrow Connector 119"/>
          <p:cNvCxnSpPr>
            <a:endCxn id="143" idx="4"/>
          </p:cNvCxnSpPr>
          <p:nvPr/>
        </p:nvCxnSpPr>
        <p:spPr>
          <a:xfrm flipH="1" flipV="1">
            <a:off x="2623220" y="4437112"/>
            <a:ext cx="216024" cy="216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647556" y="3645024"/>
            <a:ext cx="1872208" cy="646331"/>
          </a:xfrm>
          <a:prstGeom prst="rect">
            <a:avLst/>
          </a:prstGeom>
          <a:noFill/>
        </p:spPr>
        <p:txBody>
          <a:bodyPr wrap="square" rtlCol="0">
            <a:spAutoFit/>
          </a:bodyPr>
          <a:lstStyle/>
          <a:p>
            <a:r>
              <a:rPr lang="fr-BE" dirty="0" smtClean="0"/>
              <a:t>EC2 frames (if node retrofitted)</a:t>
            </a:r>
          </a:p>
        </p:txBody>
      </p:sp>
      <p:cxnSp>
        <p:nvCxnSpPr>
          <p:cNvPr id="74" name="Straight Arrow Connector 73"/>
          <p:cNvCxnSpPr>
            <a:stCxn id="241" idx="0"/>
          </p:cNvCxnSpPr>
          <p:nvPr/>
        </p:nvCxnSpPr>
        <p:spPr>
          <a:xfrm flipV="1">
            <a:off x="8275848" y="2924944"/>
            <a:ext cx="36004" cy="289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111052" y="5733256"/>
            <a:ext cx="720080" cy="369332"/>
          </a:xfrm>
          <a:prstGeom prst="rect">
            <a:avLst/>
          </a:prstGeom>
          <a:noFill/>
        </p:spPr>
        <p:txBody>
          <a:bodyPr wrap="square" rtlCol="0">
            <a:spAutoFit/>
          </a:bodyPr>
          <a:lstStyle/>
          <a:p>
            <a:r>
              <a:rPr lang="fr-BE" dirty="0" smtClean="0"/>
              <a:t>0.00</a:t>
            </a:r>
          </a:p>
        </p:txBody>
      </p:sp>
      <p:sp>
        <p:nvSpPr>
          <p:cNvPr id="72" name="TextBox 71"/>
          <p:cNvSpPr txBox="1"/>
          <p:nvPr/>
        </p:nvSpPr>
        <p:spPr>
          <a:xfrm>
            <a:off x="2119164" y="5733256"/>
            <a:ext cx="720080" cy="369332"/>
          </a:xfrm>
          <a:prstGeom prst="rect">
            <a:avLst/>
          </a:prstGeom>
          <a:noFill/>
        </p:spPr>
        <p:txBody>
          <a:bodyPr wrap="square" rtlCol="0">
            <a:spAutoFit/>
          </a:bodyPr>
          <a:lstStyle/>
          <a:p>
            <a:r>
              <a:rPr lang="fr-BE" dirty="0" smtClean="0"/>
              <a:t>0.50</a:t>
            </a:r>
          </a:p>
        </p:txBody>
      </p:sp>
      <p:cxnSp>
        <p:nvCxnSpPr>
          <p:cNvPr id="89" name="Straight Connector 88"/>
          <p:cNvCxnSpPr>
            <a:stCxn id="72" idx="0"/>
            <a:endCxn id="72" idx="0"/>
          </p:cNvCxnSpPr>
          <p:nvPr/>
        </p:nvCxnSpPr>
        <p:spPr>
          <a:xfrm>
            <a:off x="2479204"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2479204"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199284" y="5733256"/>
            <a:ext cx="720080" cy="369332"/>
          </a:xfrm>
          <a:prstGeom prst="rect">
            <a:avLst/>
          </a:prstGeom>
          <a:noFill/>
        </p:spPr>
        <p:txBody>
          <a:bodyPr wrap="square" rtlCol="0">
            <a:spAutoFit/>
          </a:bodyPr>
          <a:lstStyle/>
          <a:p>
            <a:r>
              <a:rPr lang="fr-BE" dirty="0" smtClean="0"/>
              <a:t>1.00</a:t>
            </a:r>
          </a:p>
        </p:txBody>
      </p:sp>
      <p:cxnSp>
        <p:nvCxnSpPr>
          <p:cNvPr id="111" name="Straight Connector 110"/>
          <p:cNvCxnSpPr/>
          <p:nvPr/>
        </p:nvCxnSpPr>
        <p:spPr>
          <a:xfrm>
            <a:off x="3343300"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3487316"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4207396" y="5733256"/>
            <a:ext cx="720080" cy="369332"/>
          </a:xfrm>
          <a:prstGeom prst="rect">
            <a:avLst/>
          </a:prstGeom>
          <a:noFill/>
        </p:spPr>
        <p:txBody>
          <a:bodyPr wrap="square" rtlCol="0">
            <a:spAutoFit/>
          </a:bodyPr>
          <a:lstStyle/>
          <a:p>
            <a:r>
              <a:rPr lang="fr-BE" dirty="0" smtClean="0"/>
              <a:t>1.50</a:t>
            </a:r>
          </a:p>
        </p:txBody>
      </p:sp>
      <p:cxnSp>
        <p:nvCxnSpPr>
          <p:cNvPr id="119" name="Straight Connector 118"/>
          <p:cNvCxnSpPr/>
          <p:nvPr/>
        </p:nvCxnSpPr>
        <p:spPr>
          <a:xfrm>
            <a:off x="4567436"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495428"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287516" y="5733256"/>
            <a:ext cx="720080" cy="369332"/>
          </a:xfrm>
          <a:prstGeom prst="rect">
            <a:avLst/>
          </a:prstGeom>
          <a:noFill/>
        </p:spPr>
        <p:txBody>
          <a:bodyPr wrap="square" rtlCol="0">
            <a:spAutoFit/>
          </a:bodyPr>
          <a:lstStyle/>
          <a:p>
            <a:r>
              <a:rPr lang="fr-BE" dirty="0" smtClean="0"/>
              <a:t>2.00</a:t>
            </a:r>
          </a:p>
        </p:txBody>
      </p:sp>
      <p:cxnSp>
        <p:nvCxnSpPr>
          <p:cNvPr id="129" name="Straight Connector 128"/>
          <p:cNvCxnSpPr/>
          <p:nvPr/>
        </p:nvCxnSpPr>
        <p:spPr>
          <a:xfrm>
            <a:off x="5863580"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575548"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367636" y="5733256"/>
            <a:ext cx="720080" cy="369332"/>
          </a:xfrm>
          <a:prstGeom prst="rect">
            <a:avLst/>
          </a:prstGeom>
          <a:noFill/>
        </p:spPr>
        <p:txBody>
          <a:bodyPr wrap="square" rtlCol="0">
            <a:spAutoFit/>
          </a:bodyPr>
          <a:lstStyle/>
          <a:p>
            <a:r>
              <a:rPr lang="fr-BE" dirty="0" smtClean="0"/>
              <a:t>2.50</a:t>
            </a:r>
          </a:p>
        </p:txBody>
      </p:sp>
      <p:cxnSp>
        <p:nvCxnSpPr>
          <p:cNvPr id="136" name="Straight Connector 135"/>
          <p:cNvCxnSpPr/>
          <p:nvPr/>
        </p:nvCxnSpPr>
        <p:spPr>
          <a:xfrm>
            <a:off x="7087716"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6655668"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7375748" y="5733256"/>
            <a:ext cx="720080" cy="369332"/>
          </a:xfrm>
          <a:prstGeom prst="rect">
            <a:avLst/>
          </a:prstGeom>
          <a:noFill/>
        </p:spPr>
        <p:txBody>
          <a:bodyPr wrap="square" rtlCol="0">
            <a:spAutoFit/>
          </a:bodyPr>
          <a:lstStyle/>
          <a:p>
            <a:r>
              <a:rPr lang="fr-BE" dirty="0" smtClean="0"/>
              <a:t>3.00</a:t>
            </a:r>
          </a:p>
        </p:txBody>
      </p:sp>
      <p:cxnSp>
        <p:nvCxnSpPr>
          <p:cNvPr id="140" name="Straight Connector 139"/>
          <p:cNvCxnSpPr/>
          <p:nvPr/>
        </p:nvCxnSpPr>
        <p:spPr>
          <a:xfrm>
            <a:off x="8383860"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7663780"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1471092" y="4365104"/>
            <a:ext cx="1008112" cy="1368152"/>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43" name="Isosceles Triangle 142"/>
          <p:cNvSpPr/>
          <p:nvPr/>
        </p:nvSpPr>
        <p:spPr>
          <a:xfrm>
            <a:off x="2335188" y="4221088"/>
            <a:ext cx="288032" cy="21602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49" name="Straight Connector 148"/>
          <p:cNvCxnSpPr/>
          <p:nvPr/>
        </p:nvCxnSpPr>
        <p:spPr>
          <a:xfrm flipH="1">
            <a:off x="1399084" y="4922584"/>
            <a:ext cx="720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95028" y="3923764"/>
            <a:ext cx="576064" cy="369332"/>
          </a:xfrm>
          <a:prstGeom prst="rect">
            <a:avLst/>
          </a:prstGeom>
          <a:noFill/>
        </p:spPr>
        <p:txBody>
          <a:bodyPr wrap="square" rtlCol="0">
            <a:spAutoFit/>
          </a:bodyPr>
          <a:lstStyle/>
          <a:p>
            <a:r>
              <a:rPr lang="fr-BE" dirty="0" smtClean="0">
                <a:sym typeface="Symbol"/>
              </a:rPr>
              <a:t>200</a:t>
            </a:r>
            <a:endParaRPr lang="fr-BE" baseline="-25000" dirty="0" smtClean="0"/>
          </a:p>
        </p:txBody>
      </p:sp>
      <p:cxnSp>
        <p:nvCxnSpPr>
          <p:cNvPr id="153" name="Straight Connector 152"/>
          <p:cNvCxnSpPr/>
          <p:nvPr/>
        </p:nvCxnSpPr>
        <p:spPr>
          <a:xfrm flipH="1">
            <a:off x="1399084" y="4130496"/>
            <a:ext cx="720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895028" y="3131676"/>
            <a:ext cx="576064" cy="369332"/>
          </a:xfrm>
          <a:prstGeom prst="rect">
            <a:avLst/>
          </a:prstGeom>
          <a:noFill/>
        </p:spPr>
        <p:txBody>
          <a:bodyPr wrap="square" rtlCol="0">
            <a:spAutoFit/>
          </a:bodyPr>
          <a:lstStyle/>
          <a:p>
            <a:r>
              <a:rPr lang="fr-BE" dirty="0" smtClean="0">
                <a:sym typeface="Symbol"/>
              </a:rPr>
              <a:t>300</a:t>
            </a:r>
            <a:endParaRPr lang="fr-BE" baseline="-25000" dirty="0" smtClean="0"/>
          </a:p>
        </p:txBody>
      </p:sp>
      <p:cxnSp>
        <p:nvCxnSpPr>
          <p:cNvPr id="155" name="Straight Connector 154"/>
          <p:cNvCxnSpPr/>
          <p:nvPr/>
        </p:nvCxnSpPr>
        <p:spPr>
          <a:xfrm flipH="1">
            <a:off x="1399084" y="3338408"/>
            <a:ext cx="720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895028" y="2267580"/>
            <a:ext cx="576064" cy="369332"/>
          </a:xfrm>
          <a:prstGeom prst="rect">
            <a:avLst/>
          </a:prstGeom>
          <a:noFill/>
        </p:spPr>
        <p:txBody>
          <a:bodyPr wrap="square" rtlCol="0">
            <a:spAutoFit/>
          </a:bodyPr>
          <a:lstStyle/>
          <a:p>
            <a:r>
              <a:rPr lang="fr-BE" dirty="0" smtClean="0">
                <a:sym typeface="Symbol"/>
              </a:rPr>
              <a:t>400</a:t>
            </a:r>
            <a:endParaRPr lang="fr-BE" baseline="-25000" dirty="0" smtClean="0"/>
          </a:p>
        </p:txBody>
      </p:sp>
      <p:cxnSp>
        <p:nvCxnSpPr>
          <p:cNvPr id="157" name="Straight Connector 156"/>
          <p:cNvCxnSpPr/>
          <p:nvPr/>
        </p:nvCxnSpPr>
        <p:spPr>
          <a:xfrm flipH="1">
            <a:off x="1399084" y="2474312"/>
            <a:ext cx="720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895028" y="1403484"/>
            <a:ext cx="576064" cy="369332"/>
          </a:xfrm>
          <a:prstGeom prst="rect">
            <a:avLst/>
          </a:prstGeom>
          <a:noFill/>
        </p:spPr>
        <p:txBody>
          <a:bodyPr wrap="square" rtlCol="0">
            <a:spAutoFit/>
          </a:bodyPr>
          <a:lstStyle/>
          <a:p>
            <a:r>
              <a:rPr lang="fr-BE" dirty="0" smtClean="0">
                <a:sym typeface="Symbol"/>
              </a:rPr>
              <a:t>500</a:t>
            </a:r>
            <a:endParaRPr lang="fr-BE" baseline="-25000" dirty="0" smtClean="0"/>
          </a:p>
        </p:txBody>
      </p:sp>
      <p:cxnSp>
        <p:nvCxnSpPr>
          <p:cNvPr id="159" name="Straight Connector 158"/>
          <p:cNvCxnSpPr/>
          <p:nvPr/>
        </p:nvCxnSpPr>
        <p:spPr>
          <a:xfrm flipH="1">
            <a:off x="1399084" y="1610216"/>
            <a:ext cx="720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2479204" y="2420888"/>
            <a:ext cx="1440160" cy="1944216"/>
          </a:xfrm>
          <a:prstGeom prst="straightConnector1">
            <a:avLst/>
          </a:prstGeom>
          <a:ln w="285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3919364" y="2276872"/>
            <a:ext cx="738072" cy="14401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639444" y="2276872"/>
            <a:ext cx="5040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143500" y="2276872"/>
            <a:ext cx="2880320" cy="3600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5" name="Flowchart: Connector 214"/>
          <p:cNvSpPr/>
          <p:nvPr/>
        </p:nvSpPr>
        <p:spPr>
          <a:xfrm>
            <a:off x="3163300" y="4113096"/>
            <a:ext cx="180000" cy="180000"/>
          </a:xfrm>
          <a:prstGeom prst="flowChartConnector">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6" name="Flowchart: Connector 215"/>
          <p:cNvSpPr/>
          <p:nvPr/>
        </p:nvSpPr>
        <p:spPr>
          <a:xfrm>
            <a:off x="3163300" y="3212976"/>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7" name="Flowchart: Connector 216"/>
          <p:cNvSpPr/>
          <p:nvPr/>
        </p:nvSpPr>
        <p:spPr>
          <a:xfrm>
            <a:off x="2983260" y="2888960"/>
            <a:ext cx="180000" cy="180000"/>
          </a:xfrm>
          <a:prstGeom prst="flowChartConnector">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22" name="Straight Arrow Connector 221"/>
          <p:cNvCxnSpPr>
            <a:stCxn id="80" idx="1"/>
            <a:endCxn id="216" idx="6"/>
          </p:cNvCxnSpPr>
          <p:nvPr/>
        </p:nvCxnSpPr>
        <p:spPr>
          <a:xfrm flipH="1" flipV="1">
            <a:off x="3343300" y="3302976"/>
            <a:ext cx="504056" cy="17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80" idx="1"/>
            <a:endCxn id="215" idx="7"/>
          </p:cNvCxnSpPr>
          <p:nvPr/>
        </p:nvCxnSpPr>
        <p:spPr>
          <a:xfrm flipH="1">
            <a:off x="3316940" y="3320118"/>
            <a:ext cx="530416" cy="819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5575548" y="4293096"/>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6655668" y="1484784"/>
            <a:ext cx="2088232" cy="646331"/>
          </a:xfrm>
          <a:prstGeom prst="rect">
            <a:avLst/>
          </a:prstGeom>
          <a:noFill/>
        </p:spPr>
        <p:txBody>
          <a:bodyPr wrap="square" rtlCol="0">
            <a:spAutoFit/>
          </a:bodyPr>
          <a:lstStyle/>
          <a:p>
            <a:r>
              <a:rPr lang="fr-BE" dirty="0" smtClean="0"/>
              <a:t>EC8-DCL frames (if node retrofitted)</a:t>
            </a:r>
          </a:p>
        </p:txBody>
      </p:sp>
      <p:cxnSp>
        <p:nvCxnSpPr>
          <p:cNvPr id="236" name="Straight Arrow Connector 235"/>
          <p:cNvCxnSpPr/>
          <p:nvPr/>
        </p:nvCxnSpPr>
        <p:spPr>
          <a:xfrm flipH="1">
            <a:off x="6439644" y="2132856"/>
            <a:ext cx="1440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8455868" y="5733256"/>
            <a:ext cx="720080" cy="369332"/>
          </a:xfrm>
          <a:prstGeom prst="rect">
            <a:avLst/>
          </a:prstGeom>
          <a:noFill/>
        </p:spPr>
        <p:txBody>
          <a:bodyPr wrap="square" rtlCol="0">
            <a:spAutoFit/>
          </a:bodyPr>
          <a:lstStyle/>
          <a:p>
            <a:r>
              <a:rPr lang="fr-BE" dirty="0" smtClean="0"/>
              <a:t>3.50</a:t>
            </a:r>
          </a:p>
        </p:txBody>
      </p:sp>
      <p:cxnSp>
        <p:nvCxnSpPr>
          <p:cNvPr id="240" name="Straight Connector 239"/>
          <p:cNvCxnSpPr/>
          <p:nvPr/>
        </p:nvCxnSpPr>
        <p:spPr>
          <a:xfrm flipV="1">
            <a:off x="8743900" y="5733256"/>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7231732" y="3214717"/>
            <a:ext cx="2088232" cy="369332"/>
          </a:xfrm>
          <a:prstGeom prst="rect">
            <a:avLst/>
          </a:prstGeom>
          <a:noFill/>
        </p:spPr>
        <p:txBody>
          <a:bodyPr wrap="square" rtlCol="0">
            <a:spAutoFit/>
          </a:bodyPr>
          <a:lstStyle/>
          <a:p>
            <a:r>
              <a:rPr lang="fr-BE" dirty="0" smtClean="0"/>
              <a:t>EC8-DCM frames</a:t>
            </a:r>
          </a:p>
        </p:txBody>
      </p:sp>
      <p:sp>
        <p:nvSpPr>
          <p:cNvPr id="248" name="TextBox 247"/>
          <p:cNvSpPr txBox="1"/>
          <p:nvPr/>
        </p:nvSpPr>
        <p:spPr>
          <a:xfrm>
            <a:off x="1471092" y="3284984"/>
            <a:ext cx="1296144" cy="369332"/>
          </a:xfrm>
          <a:prstGeom prst="rect">
            <a:avLst/>
          </a:prstGeom>
          <a:noFill/>
        </p:spPr>
        <p:txBody>
          <a:bodyPr wrap="square" rtlCol="0">
            <a:spAutoFit/>
          </a:bodyPr>
          <a:lstStyle/>
          <a:p>
            <a:r>
              <a:rPr lang="fr-BE" dirty="0" smtClean="0"/>
              <a:t>First Yield</a:t>
            </a:r>
          </a:p>
        </p:txBody>
      </p:sp>
      <p:cxnSp>
        <p:nvCxnSpPr>
          <p:cNvPr id="251" name="Straight Arrow Connector 250"/>
          <p:cNvCxnSpPr>
            <a:stCxn id="80" idx="1"/>
            <a:endCxn id="217" idx="5"/>
          </p:cNvCxnSpPr>
          <p:nvPr/>
        </p:nvCxnSpPr>
        <p:spPr>
          <a:xfrm flipH="1" flipV="1">
            <a:off x="3136900" y="3042600"/>
            <a:ext cx="710456" cy="277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4" name="Diamond 253"/>
          <p:cNvSpPr/>
          <p:nvPr/>
        </p:nvSpPr>
        <p:spPr>
          <a:xfrm>
            <a:off x="1975148" y="4149080"/>
            <a:ext cx="144016" cy="144016"/>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55" name="Straight Arrow Connector 254"/>
          <p:cNvCxnSpPr>
            <a:endCxn id="254" idx="0"/>
          </p:cNvCxnSpPr>
          <p:nvPr/>
        </p:nvCxnSpPr>
        <p:spPr>
          <a:xfrm>
            <a:off x="1903140" y="3645024"/>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3847356" y="836712"/>
            <a:ext cx="4176464" cy="369332"/>
          </a:xfrm>
          <a:prstGeom prst="rect">
            <a:avLst/>
          </a:prstGeom>
          <a:noFill/>
        </p:spPr>
        <p:txBody>
          <a:bodyPr wrap="square" rtlCol="0">
            <a:spAutoFit/>
          </a:bodyPr>
          <a:lstStyle/>
          <a:p>
            <a:r>
              <a:rPr lang="fr-BE" dirty="0" smtClean="0"/>
              <a:t>Typical pushover curves of studied frames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04" grpId="0" animBg="1"/>
      <p:bldP spid="112" grpId="0"/>
      <p:bldP spid="122" grpId="0"/>
      <p:bldP spid="143" grpId="0" animBg="1"/>
      <p:bldP spid="215" grpId="0" animBg="1"/>
      <p:bldP spid="216" grpId="0" animBg="1"/>
      <p:bldP spid="217" grpId="0" animBg="1"/>
      <p:bldP spid="235" grpId="0"/>
      <p:bldP spid="241" grpId="0"/>
      <p:bldP spid="248" grpId="0"/>
      <p:bldP spid="2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6. Seismic evaluation of existing RC-MRFs – Performance</a:t>
            </a:r>
            <a:endParaRPr lang="fr-BE" dirty="0"/>
          </a:p>
        </p:txBody>
      </p:sp>
      <p:sp>
        <p:nvSpPr>
          <p:cNvPr id="10" name="Rectangle 9"/>
          <p:cNvSpPr/>
          <p:nvPr/>
        </p:nvSpPr>
        <p:spPr>
          <a:xfrm>
            <a:off x="967036" y="6156012"/>
            <a:ext cx="4104456" cy="369332"/>
          </a:xfrm>
          <a:prstGeom prst="rect">
            <a:avLst/>
          </a:prstGeom>
        </p:spPr>
        <p:txBody>
          <a:bodyPr wrap="square">
            <a:spAutoFit/>
          </a:bodyPr>
          <a:lstStyle/>
          <a:p>
            <a:pPr algn="ctr"/>
            <a:r>
              <a:rPr lang="en-GB" dirty="0" smtClean="0"/>
              <a:t>EC2 frames (if node retrofitted)</a:t>
            </a:r>
            <a:endParaRPr lang="fr-BE" dirty="0"/>
          </a:p>
        </p:txBody>
      </p:sp>
      <p:sp>
        <p:nvSpPr>
          <p:cNvPr id="13" name="Rectangle 12"/>
          <p:cNvSpPr/>
          <p:nvPr/>
        </p:nvSpPr>
        <p:spPr>
          <a:xfrm>
            <a:off x="5575548" y="5949280"/>
            <a:ext cx="4536504" cy="369332"/>
          </a:xfrm>
          <a:prstGeom prst="rect">
            <a:avLst/>
          </a:prstGeom>
        </p:spPr>
        <p:txBody>
          <a:bodyPr wrap="square">
            <a:spAutoFit/>
          </a:bodyPr>
          <a:lstStyle/>
          <a:p>
            <a:pPr algn="ctr"/>
            <a:r>
              <a:rPr lang="en-GB" dirty="0" smtClean="0"/>
              <a:t>EC8-DCM frames</a:t>
            </a:r>
            <a:endParaRPr lang="fr-BE" dirty="0"/>
          </a:p>
        </p:txBody>
      </p:sp>
      <p:pic>
        <p:nvPicPr>
          <p:cNvPr id="60417" name="Picture 1"/>
          <p:cNvPicPr>
            <a:picLocks noChangeAspect="1" noChangeArrowheads="1"/>
          </p:cNvPicPr>
          <p:nvPr/>
        </p:nvPicPr>
        <p:blipFill>
          <a:blip r:embed="rId3" cstate="print"/>
          <a:srcRect/>
          <a:stretch>
            <a:fillRect/>
          </a:stretch>
        </p:blipFill>
        <p:spPr bwMode="auto">
          <a:xfrm>
            <a:off x="1150045" y="3591771"/>
            <a:ext cx="3561407" cy="2573533"/>
          </a:xfrm>
          <a:prstGeom prst="rect">
            <a:avLst/>
          </a:prstGeom>
          <a:noFill/>
          <a:ln w="9525">
            <a:noFill/>
            <a:miter lim="800000"/>
            <a:headEnd/>
            <a:tailEnd/>
          </a:ln>
          <a:effectLst/>
        </p:spPr>
      </p:pic>
      <p:pic>
        <p:nvPicPr>
          <p:cNvPr id="60418" name="Picture 2"/>
          <p:cNvPicPr>
            <a:picLocks noChangeAspect="1" noChangeArrowheads="1"/>
          </p:cNvPicPr>
          <p:nvPr/>
        </p:nvPicPr>
        <p:blipFill>
          <a:blip r:embed="rId4" cstate="print"/>
          <a:srcRect/>
          <a:stretch>
            <a:fillRect/>
          </a:stretch>
        </p:blipFill>
        <p:spPr bwMode="auto">
          <a:xfrm>
            <a:off x="5575548" y="874239"/>
            <a:ext cx="3937061" cy="5003033"/>
          </a:xfrm>
          <a:prstGeom prst="rect">
            <a:avLst/>
          </a:prstGeom>
          <a:noFill/>
          <a:ln w="9525">
            <a:noFill/>
            <a:miter lim="800000"/>
            <a:headEnd/>
            <a:tailEnd/>
          </a:ln>
          <a:effectLst/>
        </p:spPr>
      </p:pic>
      <p:pic>
        <p:nvPicPr>
          <p:cNvPr id="14" name="Picture 13"/>
          <p:cNvPicPr>
            <a:picLocks noChangeAspect="1"/>
          </p:cNvPicPr>
          <p:nvPr/>
        </p:nvPicPr>
        <p:blipFill>
          <a:blip r:embed="rId5" cstate="print"/>
          <a:stretch>
            <a:fillRect/>
          </a:stretch>
        </p:blipFill>
        <p:spPr bwMode="auto">
          <a:xfrm>
            <a:off x="1360177" y="614032"/>
            <a:ext cx="4503403" cy="2886976"/>
          </a:xfrm>
          <a:prstGeom prst="rect">
            <a:avLst/>
          </a:prstGeom>
          <a:noFill/>
          <a:ln w="9525">
            <a:noFill/>
            <a:miter lim="800000"/>
            <a:headEnd/>
            <a:tailEnd/>
          </a:ln>
        </p:spPr>
      </p:pic>
      <p:sp>
        <p:nvSpPr>
          <p:cNvPr id="15" name="Rectangle 14"/>
          <p:cNvSpPr/>
          <p:nvPr/>
        </p:nvSpPr>
        <p:spPr>
          <a:xfrm>
            <a:off x="30932" y="2710661"/>
            <a:ext cx="3096344" cy="646331"/>
          </a:xfrm>
          <a:prstGeom prst="rect">
            <a:avLst/>
          </a:prstGeom>
        </p:spPr>
        <p:txBody>
          <a:bodyPr wrap="square">
            <a:spAutoFit/>
          </a:bodyPr>
          <a:lstStyle/>
          <a:p>
            <a:pPr algn="ctr"/>
            <a:r>
              <a:rPr lang="en-GB" dirty="0" smtClean="0"/>
              <a:t>Determination of the resistance of compression strut at joint</a:t>
            </a:r>
            <a:endParaRPr lang="fr-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 Introduction on seismic retrofit of RC-</a:t>
            </a:r>
            <a:r>
              <a:rPr lang="en-GB" dirty="0" err="1" smtClean="0"/>
              <a:t>MRFs</a:t>
            </a:r>
            <a:endParaRPr lang="en-GB" dirty="0"/>
          </a:p>
        </p:txBody>
      </p:sp>
      <p:sp>
        <p:nvSpPr>
          <p:cNvPr id="35" name="Subtitle 34"/>
          <p:cNvSpPr>
            <a:spLocks noGrp="1"/>
          </p:cNvSpPr>
          <p:nvPr>
            <p:ph type="subTitle" idx="1"/>
          </p:nvPr>
        </p:nvSpPr>
        <p:spPr>
          <a:xfrm>
            <a:off x="462980" y="5949280"/>
            <a:ext cx="9289032" cy="432048"/>
          </a:xfrm>
        </p:spPr>
        <p:txBody>
          <a:bodyPr>
            <a:normAutofit/>
          </a:bodyPr>
          <a:lstStyle/>
          <a:p>
            <a:r>
              <a:rPr lang="fr-BE" sz="2000" dirty="0" smtClean="0">
                <a:solidFill>
                  <a:schemeClr val="tx1"/>
                </a:solidFill>
              </a:rPr>
              <a:t>Failure of a RC building due to an earthquake (</a:t>
            </a:r>
            <a:r>
              <a:rPr lang="en-GB" sz="2000" dirty="0" err="1" smtClean="0">
                <a:solidFill>
                  <a:schemeClr val="tx1"/>
                </a:solidFill>
              </a:rPr>
              <a:t>Bendimerad</a:t>
            </a:r>
            <a:r>
              <a:rPr lang="en-GB" sz="2000" dirty="0" smtClean="0">
                <a:solidFill>
                  <a:schemeClr val="tx1"/>
                </a:solidFill>
              </a:rPr>
              <a:t>, 2003)</a:t>
            </a:r>
            <a:endParaRPr lang="fr-BE" sz="2000" dirty="0">
              <a:solidFill>
                <a:schemeClr val="tx1"/>
              </a:solidFill>
            </a:endParaRPr>
          </a:p>
        </p:txBody>
      </p:sp>
      <p:pic>
        <p:nvPicPr>
          <p:cNvPr id="37" name="Picture 10"/>
          <p:cNvPicPr>
            <a:picLocks noChangeAspect="1" noChangeArrowheads="1"/>
          </p:cNvPicPr>
          <p:nvPr/>
        </p:nvPicPr>
        <p:blipFill>
          <a:blip r:embed="rId3" cstate="print"/>
          <a:stretch>
            <a:fillRect/>
          </a:stretch>
        </p:blipFill>
        <p:spPr bwMode="auto">
          <a:xfrm>
            <a:off x="1975148" y="858315"/>
            <a:ext cx="6480001" cy="4839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6. Seismic evaluation of existing RC-MRFs – Performance</a:t>
            </a:r>
            <a:endParaRPr lang="fr-BE" dirty="0"/>
          </a:p>
        </p:txBody>
      </p:sp>
      <p:sp>
        <p:nvSpPr>
          <p:cNvPr id="11" name="Rectangle 10"/>
          <p:cNvSpPr/>
          <p:nvPr/>
        </p:nvSpPr>
        <p:spPr>
          <a:xfrm>
            <a:off x="462980" y="692697"/>
            <a:ext cx="9361040" cy="369332"/>
          </a:xfrm>
          <a:prstGeom prst="rect">
            <a:avLst/>
          </a:prstGeom>
        </p:spPr>
        <p:txBody>
          <a:bodyPr wrap="square">
            <a:spAutoFit/>
          </a:bodyPr>
          <a:lstStyle/>
          <a:p>
            <a:pPr marL="358775" indent="-358775" algn="just">
              <a:buFont typeface="Wingdings" pitchFamily="2" charset="2"/>
              <a:buChar char="Ø"/>
            </a:pPr>
            <a:r>
              <a:rPr lang="en-GB" dirty="0" smtClean="0">
                <a:latin typeface="+mj-lt"/>
              </a:rPr>
              <a:t>Nonlinear Response</a:t>
            </a:r>
          </a:p>
        </p:txBody>
      </p:sp>
      <p:sp>
        <p:nvSpPr>
          <p:cNvPr id="6" name="Rectangle 5"/>
          <p:cNvSpPr/>
          <p:nvPr/>
        </p:nvSpPr>
        <p:spPr>
          <a:xfrm>
            <a:off x="462980" y="5807005"/>
            <a:ext cx="9361040" cy="646331"/>
          </a:xfrm>
          <a:prstGeom prst="rect">
            <a:avLst/>
          </a:prstGeom>
        </p:spPr>
        <p:txBody>
          <a:bodyPr wrap="square">
            <a:spAutoFit/>
          </a:bodyPr>
          <a:lstStyle/>
          <a:p>
            <a:pPr algn="ctr"/>
            <a:r>
              <a:rPr lang="en-GB" dirty="0" smtClean="0"/>
              <a:t>Top target displacements established by Pushover and maximum top displacements established by NLTH of studied RC-</a:t>
            </a:r>
            <a:r>
              <a:rPr lang="en-GB" dirty="0" err="1" smtClean="0"/>
              <a:t>MRFs</a:t>
            </a:r>
            <a:r>
              <a:rPr lang="en-GB" dirty="0" smtClean="0"/>
              <a:t> at performance point (* - frames with node retrofitted)</a:t>
            </a:r>
            <a:endParaRPr lang="fr-BE" dirty="0"/>
          </a:p>
        </p:txBody>
      </p:sp>
      <p:pic>
        <p:nvPicPr>
          <p:cNvPr id="58369" name="Picture 1"/>
          <p:cNvPicPr>
            <a:picLocks noChangeAspect="1" noChangeArrowheads="1"/>
          </p:cNvPicPr>
          <p:nvPr/>
        </p:nvPicPr>
        <p:blipFill>
          <a:blip r:embed="rId3" cstate="print"/>
          <a:srcRect/>
          <a:stretch>
            <a:fillRect/>
          </a:stretch>
        </p:blipFill>
        <p:spPr bwMode="auto">
          <a:xfrm>
            <a:off x="679004" y="1133130"/>
            <a:ext cx="9200673" cy="4600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6. Seismic evaluation of existing RC-MRFs – Performance</a:t>
            </a:r>
            <a:endParaRPr lang="fr-BE" dirty="0"/>
          </a:p>
        </p:txBody>
      </p:sp>
      <p:sp>
        <p:nvSpPr>
          <p:cNvPr id="11" name="Rectangle 10"/>
          <p:cNvSpPr/>
          <p:nvPr/>
        </p:nvSpPr>
        <p:spPr>
          <a:xfrm>
            <a:off x="462980" y="692697"/>
            <a:ext cx="9361040" cy="400110"/>
          </a:xfrm>
          <a:prstGeom prst="rect">
            <a:avLst/>
          </a:prstGeom>
        </p:spPr>
        <p:txBody>
          <a:bodyPr wrap="square">
            <a:spAutoFit/>
          </a:bodyPr>
          <a:lstStyle/>
          <a:p>
            <a:pPr marL="358775" indent="-358775" algn="just">
              <a:buFont typeface="Wingdings" pitchFamily="2" charset="2"/>
              <a:buChar char="Ø"/>
            </a:pPr>
            <a:r>
              <a:rPr lang="en-GB" sz="2000" dirty="0" smtClean="0">
                <a:latin typeface="+mj-lt"/>
              </a:rPr>
              <a:t>Nonlinear Response</a:t>
            </a:r>
          </a:p>
        </p:txBody>
      </p:sp>
      <p:sp>
        <p:nvSpPr>
          <p:cNvPr id="10" name="Rectangle 9"/>
          <p:cNvSpPr/>
          <p:nvPr/>
        </p:nvSpPr>
        <p:spPr>
          <a:xfrm>
            <a:off x="967036" y="5805264"/>
            <a:ext cx="8208912" cy="646331"/>
          </a:xfrm>
          <a:prstGeom prst="rect">
            <a:avLst/>
          </a:prstGeom>
        </p:spPr>
        <p:txBody>
          <a:bodyPr wrap="square">
            <a:spAutoFit/>
          </a:bodyPr>
          <a:lstStyle/>
          <a:p>
            <a:pPr algn="ctr"/>
            <a:r>
              <a:rPr lang="en-GB" dirty="0" smtClean="0"/>
              <a:t>Design and maximum sustainable PGA of studied RC-</a:t>
            </a:r>
            <a:r>
              <a:rPr lang="en-GB" dirty="0" err="1" smtClean="0"/>
              <a:t>MRFs</a:t>
            </a:r>
            <a:r>
              <a:rPr lang="en-GB" dirty="0" smtClean="0"/>
              <a:t> established by Pushover analysis (* - the frames need node retrofitted)</a:t>
            </a:r>
            <a:endParaRPr lang="fr-BE" dirty="0"/>
          </a:p>
        </p:txBody>
      </p:sp>
      <p:pic>
        <p:nvPicPr>
          <p:cNvPr id="2" name="Picture 1"/>
          <p:cNvPicPr>
            <a:picLocks noChangeAspect="1" noChangeArrowheads="1"/>
          </p:cNvPicPr>
          <p:nvPr/>
        </p:nvPicPr>
        <p:blipFill>
          <a:blip r:embed="rId3" cstate="print"/>
          <a:srcRect/>
          <a:stretch>
            <a:fillRect/>
          </a:stretch>
        </p:blipFill>
        <p:spPr bwMode="auto">
          <a:xfrm>
            <a:off x="679004" y="1052736"/>
            <a:ext cx="9200673" cy="4600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6. Seismic evaluation of existing RC-MRFs – Performance</a:t>
            </a:r>
            <a:endParaRPr lang="fr-BE" dirty="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9" name="Table 38"/>
          <p:cNvGraphicFramePr>
            <a:graphicFrameLocks noGrp="1"/>
          </p:cNvGraphicFramePr>
          <p:nvPr/>
        </p:nvGraphicFramePr>
        <p:xfrm>
          <a:off x="318963" y="1124744"/>
          <a:ext cx="9793092" cy="2743200"/>
        </p:xfrm>
        <a:graphic>
          <a:graphicData uri="http://schemas.openxmlformats.org/drawingml/2006/table">
            <a:tbl>
              <a:tblPr/>
              <a:tblGrid>
                <a:gridCol w="2232249"/>
                <a:gridCol w="1080120"/>
                <a:gridCol w="1368152"/>
                <a:gridCol w="2448272"/>
                <a:gridCol w="1008112"/>
                <a:gridCol w="1656187"/>
              </a:tblGrid>
              <a:tr h="534917">
                <a:tc>
                  <a:txBody>
                    <a:bodyPr/>
                    <a:lstStyle/>
                    <a:p>
                      <a:pPr algn="ctr">
                        <a:spcBef>
                          <a:spcPts val="300"/>
                        </a:spcBef>
                        <a:spcAft>
                          <a:spcPts val="300"/>
                        </a:spcAft>
                      </a:pPr>
                      <a:r>
                        <a:rPr lang="fr-BE" sz="1800" dirty="0">
                          <a:latin typeface="+mj-lt"/>
                          <a:ea typeface="Times New Roman"/>
                          <a:cs typeface="Times New Roman"/>
                        </a:rPr>
                        <a:t>Configuration/Case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kern="1200" dirty="0" smtClean="0">
                          <a:solidFill>
                            <a:schemeClr val="tx1"/>
                          </a:solidFill>
                          <a:latin typeface="+mn-lt"/>
                          <a:ea typeface="Times New Roman"/>
                          <a:cs typeface="Times New Roman"/>
                        </a:rPr>
                        <a:t>Design PGA (g)</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PGA causing failure (g)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800">
                          <a:latin typeface="+mj-lt"/>
                          <a:ea typeface="Times New Roman"/>
                          <a:cs typeface="Times New Roman"/>
                        </a:rPr>
                        <a:t>PGA to be sustained by retrofitted structures (g)</a:t>
                      </a:r>
                      <a:endParaRPr lang="fr-BE" sz="180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Failure 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800" dirty="0">
                          <a:latin typeface="+mj-lt"/>
                          <a:ea typeface="Times New Roman"/>
                          <a:cs typeface="Times New Roman"/>
                        </a:rPr>
                        <a:t>To be upgraded or Not</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a:latin typeface="+mj-lt"/>
                          <a:ea typeface="Times New Roman"/>
                          <a:cs typeface="Times New Roman"/>
                        </a:rPr>
                        <a:t>Conf.1/EC2-0.05g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No</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Node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a:latin typeface="+mj-lt"/>
                          <a:ea typeface="Times New Roman"/>
                          <a:cs typeface="Times New Roman"/>
                        </a:rPr>
                        <a:t>Conf.1/EC2-0.15g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No</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Node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a:latin typeface="+mj-lt"/>
                          <a:ea typeface="Times New Roman"/>
                          <a:cs typeface="Times New Roman"/>
                        </a:rPr>
                        <a:t>Conf.1/EC2-0.3g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No</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Node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dirty="0">
                          <a:latin typeface="+mj-lt"/>
                          <a:ea typeface="Times New Roman"/>
                          <a:cs typeface="Times New Roman"/>
                        </a:rPr>
                        <a:t>Conf.1/EC8-0.05g-L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Node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a:latin typeface="+mj-lt"/>
                          <a:ea typeface="Times New Roman"/>
                          <a:cs typeface="Times New Roman"/>
                        </a:rPr>
                        <a:t>Conf.1/EC8-0.15g-L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Node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a:latin typeface="+mj-lt"/>
                          <a:ea typeface="Times New Roman"/>
                          <a:cs typeface="Times New Roman"/>
                        </a:rPr>
                        <a:t>Conf.1/EC8-0.05g-M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Global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a:latin typeface="+mj-lt"/>
                          <a:ea typeface="Times New Roman"/>
                          <a:cs typeface="Times New Roman"/>
                        </a:rPr>
                        <a:t>Conf.1/EC8-0.15g-M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Global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Bef>
                          <a:spcPts val="300"/>
                        </a:spcBef>
                        <a:spcAft>
                          <a:spcPts val="300"/>
                        </a:spcAft>
                      </a:pPr>
                      <a:r>
                        <a:rPr lang="fr-BE" sz="1800" dirty="0">
                          <a:latin typeface="+mj-lt"/>
                          <a:ea typeface="Times New Roman"/>
                          <a:cs typeface="Times New Roman"/>
                        </a:rPr>
                        <a:t>Conf.1/EC8-0.3g-M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Global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 name="Rectangle 40"/>
          <p:cNvSpPr/>
          <p:nvPr/>
        </p:nvSpPr>
        <p:spPr>
          <a:xfrm>
            <a:off x="1759124" y="692696"/>
            <a:ext cx="7056784" cy="369332"/>
          </a:xfrm>
          <a:prstGeom prst="rect">
            <a:avLst/>
          </a:prstGeom>
        </p:spPr>
        <p:txBody>
          <a:bodyPr wrap="square">
            <a:spAutoFit/>
          </a:bodyPr>
          <a:lstStyle/>
          <a:p>
            <a:pPr algn="ctr"/>
            <a:r>
              <a:rPr lang="en-GB" dirty="0" smtClean="0"/>
              <a:t>Check of the necessity of upgrading the existing frames</a:t>
            </a:r>
            <a:endParaRPr lang="fr-B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2060848"/>
            <a:ext cx="10287000" cy="936104"/>
          </a:xfrm>
        </p:spPr>
        <p:txBody>
          <a:bodyPr>
            <a:normAutofit/>
          </a:bodyPr>
          <a:lstStyle/>
          <a:p>
            <a:r>
              <a:rPr lang="fr-BE" sz="3200" dirty="0" smtClean="0">
                <a:solidFill>
                  <a:schemeClr val="tx1"/>
                </a:solidFill>
              </a:rPr>
              <a:t>DESIGN OF EMP TO RETROFIT THE FRAMES</a:t>
            </a:r>
            <a:endParaRPr lang="fr-BE" sz="3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Design method</a:t>
            </a:r>
            <a:endParaRPr lang="fr-BE" dirty="0"/>
          </a:p>
        </p:txBody>
      </p:sp>
      <p:sp>
        <p:nvSpPr>
          <p:cNvPr id="70" name="Rectangle 69"/>
          <p:cNvSpPr/>
          <p:nvPr/>
        </p:nvSpPr>
        <p:spPr>
          <a:xfrm>
            <a:off x="462980" y="663660"/>
            <a:ext cx="9361040" cy="5293757"/>
          </a:xfrm>
          <a:prstGeom prst="rect">
            <a:avLst/>
          </a:prstGeom>
        </p:spPr>
        <p:txBody>
          <a:bodyPr wrap="square">
            <a:spAutoFit/>
          </a:bodyPr>
          <a:lstStyle/>
          <a:p>
            <a:pPr marL="358775" indent="-358775" algn="just">
              <a:buFont typeface="Wingdings" pitchFamily="2" charset="2"/>
              <a:buChar char="Ø"/>
            </a:pPr>
            <a:r>
              <a:rPr lang="fr-BE" sz="2600" dirty="0" smtClean="0"/>
              <a:t>Force-Based Design or Direct Displacement-Based Design</a:t>
            </a:r>
          </a:p>
          <a:p>
            <a:pPr marL="358775" indent="-358775" algn="just">
              <a:buFont typeface="Arial" pitchFamily="34" charset="0"/>
              <a:buChar char="•"/>
            </a:pPr>
            <a:r>
              <a:rPr lang="en-GB" sz="2600" dirty="0" smtClean="0"/>
              <a:t>Force-Based Design</a:t>
            </a:r>
          </a:p>
          <a:p>
            <a:pPr marL="1071563" indent="-358775" algn="just"/>
            <a:r>
              <a:rPr lang="en-GB" sz="2600" dirty="0" smtClean="0"/>
              <a:t>- q factor required </a:t>
            </a:r>
          </a:p>
          <a:p>
            <a:pPr marL="1071563" indent="-358775" algn="just"/>
            <a:r>
              <a:rPr lang="en-GB" sz="2600" dirty="0" smtClean="0">
                <a:solidFill>
                  <a:srgbClr val="FF0000"/>
                </a:solidFill>
                <a:sym typeface="Symbol"/>
              </a:rPr>
              <a:t> Not known for frames with EMP</a:t>
            </a:r>
            <a:endParaRPr lang="en-GB" sz="2600" dirty="0" smtClean="0">
              <a:solidFill>
                <a:srgbClr val="FF0000"/>
              </a:solidFill>
            </a:endParaRPr>
          </a:p>
          <a:p>
            <a:pPr marL="708025" indent="4763" algn="just"/>
            <a:r>
              <a:rPr lang="en-GB" sz="2600" dirty="0" smtClean="0"/>
              <a:t>- Target displacement and seismic performance only known after the design procedure  </a:t>
            </a:r>
          </a:p>
          <a:p>
            <a:pPr marL="708025" indent="4763" algn="just">
              <a:buFont typeface="Symbol"/>
              <a:buChar char="®"/>
            </a:pPr>
            <a:r>
              <a:rPr lang="en-GB" sz="2600" dirty="0" smtClean="0">
                <a:solidFill>
                  <a:srgbClr val="FF0000"/>
                </a:solidFill>
                <a:sym typeface="Symbol"/>
              </a:rPr>
              <a:t> may be not suitable for retrofitting where target displacement can be predicted</a:t>
            </a:r>
          </a:p>
          <a:p>
            <a:pPr marL="1071563" indent="-358775" algn="just"/>
            <a:r>
              <a:rPr lang="en-GB" sz="2600" dirty="0" smtClean="0"/>
              <a:t>- Independency between stiffness and strength </a:t>
            </a:r>
          </a:p>
          <a:p>
            <a:pPr marL="1071563" indent="-358775" algn="just"/>
            <a:r>
              <a:rPr lang="en-GB" sz="2600" dirty="0" smtClean="0">
                <a:solidFill>
                  <a:srgbClr val="FF0000"/>
                </a:solidFill>
                <a:sym typeface="Symbol"/>
              </a:rPr>
              <a:t> Not true for EMP and RC structures</a:t>
            </a:r>
            <a:endParaRPr lang="en-GB" sz="2600" dirty="0" smtClean="0">
              <a:solidFill>
                <a:srgbClr val="FF0000"/>
              </a:solidFill>
            </a:endParaRPr>
          </a:p>
          <a:p>
            <a:pPr marL="358775" indent="-358775" algn="just">
              <a:buFont typeface="Symbol" pitchFamily="18" charset="2"/>
              <a:buChar char="®"/>
            </a:pPr>
            <a:r>
              <a:rPr lang="en-GB" sz="2600" dirty="0" smtClean="0">
                <a:solidFill>
                  <a:srgbClr val="FF0000"/>
                </a:solidFill>
              </a:rPr>
              <a:t>Therefore, Force-Based Design in this context may be not suitable and Direct Displacement-Based Design has been adopted to design EMP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8964" y="44624"/>
            <a:ext cx="9721080" cy="576064"/>
          </a:xfrm>
        </p:spPr>
        <p:txBody>
          <a:bodyPr>
            <a:noAutofit/>
          </a:bodyPr>
          <a:lstStyle/>
          <a:p>
            <a:r>
              <a:rPr lang="fr-BE" dirty="0" smtClean="0"/>
              <a:t>7. Design of EMP for seismic retrofitting - Background of DDBD</a:t>
            </a:r>
            <a:endParaRPr lang="fr-BE" dirty="0"/>
          </a:p>
        </p:txBody>
      </p:sp>
      <p:sp>
        <p:nvSpPr>
          <p:cNvPr id="11" name="Rectangle 10"/>
          <p:cNvSpPr/>
          <p:nvPr/>
        </p:nvSpPr>
        <p:spPr>
          <a:xfrm>
            <a:off x="462980" y="692697"/>
            <a:ext cx="9361040" cy="400110"/>
          </a:xfrm>
          <a:prstGeom prst="rect">
            <a:avLst/>
          </a:prstGeom>
        </p:spPr>
        <p:txBody>
          <a:bodyPr wrap="square">
            <a:spAutoFit/>
          </a:bodyPr>
          <a:lstStyle/>
          <a:p>
            <a:pPr marL="358775" indent="-358775" algn="just">
              <a:buFont typeface="Wingdings" pitchFamily="2" charset="2"/>
              <a:buChar char="Ø"/>
            </a:pPr>
            <a:r>
              <a:rPr lang="en-GB" sz="2000" dirty="0" smtClean="0">
                <a:latin typeface="+mj-lt"/>
              </a:rPr>
              <a:t>Direct Displacement Based Design</a:t>
            </a:r>
            <a:endParaRPr lang="fr-BE" dirty="0" smtClean="0"/>
          </a:p>
        </p:txBody>
      </p:sp>
      <p:graphicFrame>
        <p:nvGraphicFramePr>
          <p:cNvPr id="6" name="Object 1"/>
          <p:cNvGraphicFramePr>
            <a:graphicFrameLocks noChangeAspect="1"/>
          </p:cNvGraphicFramePr>
          <p:nvPr/>
        </p:nvGraphicFramePr>
        <p:xfrm>
          <a:off x="6140888" y="1034775"/>
          <a:ext cx="2232248" cy="801320"/>
        </p:xfrm>
        <a:graphic>
          <a:graphicData uri="http://schemas.openxmlformats.org/presentationml/2006/ole">
            <p:oleObj spid="_x0000_s52225" name="Equation" r:id="rId4" imgW="1180588" imgH="444307" progId="Equation.3">
              <p:embed/>
            </p:oleObj>
          </a:graphicData>
        </a:graphic>
      </p:graphicFrame>
      <p:graphicFrame>
        <p:nvGraphicFramePr>
          <p:cNvPr id="7" name="Object 3"/>
          <p:cNvGraphicFramePr>
            <a:graphicFrameLocks noChangeAspect="1"/>
          </p:cNvGraphicFramePr>
          <p:nvPr/>
        </p:nvGraphicFramePr>
        <p:xfrm>
          <a:off x="6140888" y="1826863"/>
          <a:ext cx="3738244" cy="819341"/>
        </p:xfrm>
        <a:graphic>
          <a:graphicData uri="http://schemas.openxmlformats.org/presentationml/2006/ole">
            <p:oleObj spid="_x0000_s52226" name="Equation" r:id="rId5" imgW="2082800" imgH="457200" progId="Equation.3">
              <p:embed/>
            </p:oleObj>
          </a:graphicData>
        </a:graphic>
      </p:graphicFrame>
      <p:graphicFrame>
        <p:nvGraphicFramePr>
          <p:cNvPr id="8" name="Object 5"/>
          <p:cNvGraphicFramePr>
            <a:graphicFrameLocks noChangeAspect="1"/>
          </p:cNvGraphicFramePr>
          <p:nvPr/>
        </p:nvGraphicFramePr>
        <p:xfrm>
          <a:off x="8733176" y="1034775"/>
          <a:ext cx="1378876" cy="720080"/>
        </p:xfrm>
        <a:graphic>
          <a:graphicData uri="http://schemas.openxmlformats.org/presentationml/2006/ole">
            <p:oleObj spid="_x0000_s52227" name="Equation" r:id="rId6" imgW="850531" imgH="444307" progId="Equation.3">
              <p:embed/>
            </p:oleObj>
          </a:graphicData>
        </a:graphic>
      </p:graphicFrame>
      <p:sp>
        <p:nvSpPr>
          <p:cNvPr id="9" name="Rectangle 8"/>
          <p:cNvSpPr/>
          <p:nvPr/>
        </p:nvSpPr>
        <p:spPr>
          <a:xfrm>
            <a:off x="5647556" y="692696"/>
            <a:ext cx="4561890" cy="369332"/>
          </a:xfrm>
          <a:prstGeom prst="rect">
            <a:avLst/>
          </a:prstGeom>
        </p:spPr>
        <p:txBody>
          <a:bodyPr wrap="none">
            <a:spAutoFit/>
          </a:bodyPr>
          <a:lstStyle/>
          <a:p>
            <a:pPr algn="ctr"/>
            <a:r>
              <a:rPr lang="en-GB" dirty="0" smtClean="0"/>
              <a:t>Inelastic Displacement Profile (Priestley, 2007)</a:t>
            </a:r>
            <a:endParaRPr lang="fr-BE" dirty="0"/>
          </a:p>
        </p:txBody>
      </p:sp>
      <p:sp>
        <p:nvSpPr>
          <p:cNvPr id="10" name="Rectangle 9"/>
          <p:cNvSpPr/>
          <p:nvPr/>
        </p:nvSpPr>
        <p:spPr>
          <a:xfrm>
            <a:off x="6017883" y="2708920"/>
            <a:ext cx="4269117" cy="369332"/>
          </a:xfrm>
          <a:prstGeom prst="rect">
            <a:avLst/>
          </a:prstGeom>
        </p:spPr>
        <p:txBody>
          <a:bodyPr wrap="none">
            <a:spAutoFit/>
          </a:bodyPr>
          <a:lstStyle/>
          <a:p>
            <a:r>
              <a:rPr lang="en-GB" dirty="0" smtClean="0"/>
              <a:t>Design Displacement of the SDOF structure</a:t>
            </a:r>
            <a:endParaRPr lang="fr-BE" dirty="0"/>
          </a:p>
        </p:txBody>
      </p:sp>
      <p:graphicFrame>
        <p:nvGraphicFramePr>
          <p:cNvPr id="12" name="Object 7"/>
          <p:cNvGraphicFramePr>
            <a:graphicFrameLocks noChangeAspect="1"/>
          </p:cNvGraphicFramePr>
          <p:nvPr/>
        </p:nvGraphicFramePr>
        <p:xfrm>
          <a:off x="6871692" y="3068960"/>
          <a:ext cx="2808312" cy="631892"/>
        </p:xfrm>
        <a:graphic>
          <a:graphicData uri="http://schemas.openxmlformats.org/presentationml/2006/ole">
            <p:oleObj spid="_x0000_s52228" name="Equation" r:id="rId7" imgW="1447800" imgH="330200" progId="Equation.3">
              <p:embed/>
            </p:oleObj>
          </a:graphicData>
        </a:graphic>
      </p:graphicFrame>
      <p:sp>
        <p:nvSpPr>
          <p:cNvPr id="13" name="Rectangle 12"/>
          <p:cNvSpPr/>
          <p:nvPr/>
        </p:nvSpPr>
        <p:spPr>
          <a:xfrm>
            <a:off x="6453899" y="5085184"/>
            <a:ext cx="3833101" cy="369332"/>
          </a:xfrm>
          <a:prstGeom prst="rect">
            <a:avLst/>
          </a:prstGeom>
        </p:spPr>
        <p:txBody>
          <a:bodyPr wrap="none">
            <a:spAutoFit/>
          </a:bodyPr>
          <a:lstStyle/>
          <a:p>
            <a:pPr algn="ctr"/>
            <a:r>
              <a:rPr lang="en-GB" dirty="0" smtClean="0"/>
              <a:t>Equivalent Mass of the SDOF structure</a:t>
            </a:r>
            <a:endParaRPr lang="fr-BE" dirty="0"/>
          </a:p>
        </p:txBody>
      </p:sp>
      <p:graphicFrame>
        <p:nvGraphicFramePr>
          <p:cNvPr id="14" name="Object 9"/>
          <p:cNvGraphicFramePr>
            <a:graphicFrameLocks noChangeAspect="1"/>
          </p:cNvGraphicFramePr>
          <p:nvPr/>
        </p:nvGraphicFramePr>
        <p:xfrm>
          <a:off x="6614592" y="5373216"/>
          <a:ext cx="3569468" cy="1077575"/>
        </p:xfrm>
        <a:graphic>
          <a:graphicData uri="http://schemas.openxmlformats.org/presentationml/2006/ole">
            <p:oleObj spid="_x0000_s52229" name="Equation" r:id="rId8" imgW="1727200" imgH="660400" progId="Equation.3">
              <p:embed/>
            </p:oleObj>
          </a:graphicData>
        </a:graphic>
      </p:graphicFrame>
      <p:sp>
        <p:nvSpPr>
          <p:cNvPr id="15" name="Rectangle 14"/>
          <p:cNvSpPr/>
          <p:nvPr/>
        </p:nvSpPr>
        <p:spPr>
          <a:xfrm>
            <a:off x="6079604" y="3717032"/>
            <a:ext cx="4207396" cy="369332"/>
          </a:xfrm>
          <a:prstGeom prst="rect">
            <a:avLst/>
          </a:prstGeom>
        </p:spPr>
        <p:txBody>
          <a:bodyPr wrap="square">
            <a:spAutoFit/>
          </a:bodyPr>
          <a:lstStyle/>
          <a:p>
            <a:pPr algn="ctr"/>
            <a:r>
              <a:rPr lang="en-GB" dirty="0" smtClean="0"/>
              <a:t>Equivalent Height of the SDOF structure</a:t>
            </a:r>
            <a:endParaRPr lang="fr-BE" dirty="0"/>
          </a:p>
        </p:txBody>
      </p:sp>
      <p:graphicFrame>
        <p:nvGraphicFramePr>
          <p:cNvPr id="16" name="Object 11"/>
          <p:cNvGraphicFramePr>
            <a:graphicFrameLocks noChangeAspect="1"/>
          </p:cNvGraphicFramePr>
          <p:nvPr/>
        </p:nvGraphicFramePr>
        <p:xfrm>
          <a:off x="6295628" y="4293096"/>
          <a:ext cx="3807423" cy="648072"/>
        </p:xfrm>
        <a:graphic>
          <a:graphicData uri="http://schemas.openxmlformats.org/presentationml/2006/ole">
            <p:oleObj spid="_x0000_s52230" name="Equation" r:id="rId9" imgW="1498600" imgH="330200" progId="Equation.3">
              <p:embed/>
            </p:oleObj>
          </a:graphicData>
        </a:graphic>
      </p:graphicFrame>
      <p:pic>
        <p:nvPicPr>
          <p:cNvPr id="17" name="Picture 16" descr="8-1.JPG"/>
          <p:cNvPicPr>
            <a:picLocks noChangeAspect="1"/>
          </p:cNvPicPr>
          <p:nvPr/>
        </p:nvPicPr>
        <p:blipFill>
          <a:blip r:embed="rId10" cstate="print"/>
          <a:stretch>
            <a:fillRect/>
          </a:stretch>
        </p:blipFill>
        <p:spPr>
          <a:xfrm>
            <a:off x="102940" y="1052736"/>
            <a:ext cx="5867400" cy="2590800"/>
          </a:xfrm>
          <a:prstGeom prst="rect">
            <a:avLst/>
          </a:prstGeom>
        </p:spPr>
      </p:pic>
      <p:pic>
        <p:nvPicPr>
          <p:cNvPr id="18" name="Picture 17" descr="Figura2"/>
          <p:cNvPicPr/>
          <p:nvPr/>
        </p:nvPicPr>
        <p:blipFill>
          <a:blip r:embed="rId11" cstate="print"/>
          <a:srcRect/>
          <a:stretch>
            <a:fillRect/>
          </a:stretch>
        </p:blipFill>
        <p:spPr bwMode="auto">
          <a:xfrm>
            <a:off x="174948" y="3645024"/>
            <a:ext cx="583264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2980" y="692697"/>
            <a:ext cx="9361040" cy="400110"/>
          </a:xfrm>
          <a:prstGeom prst="rect">
            <a:avLst/>
          </a:prstGeom>
        </p:spPr>
        <p:txBody>
          <a:bodyPr wrap="square">
            <a:spAutoFit/>
          </a:bodyPr>
          <a:lstStyle/>
          <a:p>
            <a:pPr marL="358775" indent="-358775" algn="just">
              <a:buFont typeface="Wingdings" pitchFamily="2" charset="2"/>
              <a:buChar char="Ø"/>
            </a:pPr>
            <a:r>
              <a:rPr lang="en-GB" sz="2000" dirty="0" smtClean="0">
                <a:latin typeface="+mj-lt"/>
              </a:rPr>
              <a:t>Steps to design or retrofit structures using </a:t>
            </a:r>
            <a:r>
              <a:rPr lang="fr-BE" sz="2000" dirty="0" smtClean="0">
                <a:latin typeface="+mj-lt"/>
              </a:rPr>
              <a:t>DDBD</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20"/>
          <p:cNvSpPr/>
          <p:nvPr/>
        </p:nvSpPr>
        <p:spPr>
          <a:xfrm>
            <a:off x="5799526" y="1196752"/>
            <a:ext cx="4384534" cy="369332"/>
          </a:xfrm>
          <a:prstGeom prst="rect">
            <a:avLst/>
          </a:prstGeom>
        </p:spPr>
        <p:txBody>
          <a:bodyPr wrap="none">
            <a:spAutoFit/>
          </a:bodyPr>
          <a:lstStyle/>
          <a:p>
            <a:pPr algn="ctr"/>
            <a:r>
              <a:rPr lang="en-GB" dirty="0" smtClean="0"/>
              <a:t>Displacement ductility of the SDOF structure</a:t>
            </a:r>
            <a:endParaRPr lang="fr-BE" dirty="0"/>
          </a:p>
        </p:txBody>
      </p:sp>
      <p:graphicFrame>
        <p:nvGraphicFramePr>
          <p:cNvPr id="22" name="Object 8"/>
          <p:cNvGraphicFramePr>
            <a:graphicFrameLocks noChangeAspect="1"/>
          </p:cNvGraphicFramePr>
          <p:nvPr/>
        </p:nvGraphicFramePr>
        <p:xfrm>
          <a:off x="7087716" y="1628800"/>
          <a:ext cx="1584176" cy="801867"/>
        </p:xfrm>
        <a:graphic>
          <a:graphicData uri="http://schemas.openxmlformats.org/presentationml/2006/ole">
            <p:oleObj spid="_x0000_s49164" name="Equation" r:id="rId4" imgW="558800" imgH="419100" progId="Equation.3">
              <p:embed/>
            </p:oleObj>
          </a:graphicData>
        </a:graphic>
      </p:graphicFrame>
      <p:sp>
        <p:nvSpPr>
          <p:cNvPr id="23" name="Rectangle 22"/>
          <p:cNvSpPr/>
          <p:nvPr/>
        </p:nvSpPr>
        <p:spPr>
          <a:xfrm>
            <a:off x="5791572" y="2348880"/>
            <a:ext cx="3339440" cy="369332"/>
          </a:xfrm>
          <a:prstGeom prst="rect">
            <a:avLst/>
          </a:prstGeom>
        </p:spPr>
        <p:txBody>
          <a:bodyPr wrap="none">
            <a:spAutoFit/>
          </a:bodyPr>
          <a:lstStyle/>
          <a:p>
            <a:pPr algn="ctr"/>
            <a:r>
              <a:rPr lang="en-GB" dirty="0" smtClean="0"/>
              <a:t>Yield displacement for RC frames</a:t>
            </a:r>
            <a:endParaRPr lang="fr-BE" dirty="0"/>
          </a:p>
        </p:txBody>
      </p:sp>
      <p:graphicFrame>
        <p:nvGraphicFramePr>
          <p:cNvPr id="24" name="Object 10"/>
          <p:cNvGraphicFramePr>
            <a:graphicFrameLocks noChangeAspect="1"/>
          </p:cNvGraphicFramePr>
          <p:nvPr/>
        </p:nvGraphicFramePr>
        <p:xfrm>
          <a:off x="6223620" y="2780928"/>
          <a:ext cx="1227016" cy="441340"/>
        </p:xfrm>
        <a:graphic>
          <a:graphicData uri="http://schemas.openxmlformats.org/presentationml/2006/ole">
            <p:oleObj spid="_x0000_s49165" name="Equation" r:id="rId5" imgW="685800" imgH="241300" progId="Equation.3">
              <p:embed/>
            </p:oleObj>
          </a:graphicData>
        </a:graphic>
      </p:graphicFrame>
      <p:sp>
        <p:nvSpPr>
          <p:cNvPr id="25" name="Rectangle 24"/>
          <p:cNvSpPr/>
          <p:nvPr/>
        </p:nvSpPr>
        <p:spPr>
          <a:xfrm>
            <a:off x="5791572" y="3356992"/>
            <a:ext cx="2800767" cy="369332"/>
          </a:xfrm>
          <a:prstGeom prst="rect">
            <a:avLst/>
          </a:prstGeom>
        </p:spPr>
        <p:txBody>
          <a:bodyPr wrap="none">
            <a:spAutoFit/>
          </a:bodyPr>
          <a:lstStyle/>
          <a:p>
            <a:r>
              <a:rPr lang="en-GB" dirty="0" smtClean="0"/>
              <a:t>Equivalent viscous damping</a:t>
            </a:r>
            <a:endParaRPr lang="fr-BE" dirty="0"/>
          </a:p>
        </p:txBody>
      </p:sp>
      <p:graphicFrame>
        <p:nvGraphicFramePr>
          <p:cNvPr id="26" name="Object 12"/>
          <p:cNvGraphicFramePr>
            <a:graphicFrameLocks noChangeAspect="1"/>
          </p:cNvGraphicFramePr>
          <p:nvPr/>
        </p:nvGraphicFramePr>
        <p:xfrm>
          <a:off x="8239844" y="2780928"/>
          <a:ext cx="1947346" cy="439107"/>
        </p:xfrm>
        <a:graphic>
          <a:graphicData uri="http://schemas.openxmlformats.org/presentationml/2006/ole">
            <p:oleObj spid="_x0000_s49166" name="Equation" r:id="rId6" imgW="1040948" imgH="241195" progId="Equation.3">
              <p:embed/>
            </p:oleObj>
          </a:graphicData>
        </a:graphic>
      </p:graphicFrame>
      <p:graphicFrame>
        <p:nvGraphicFramePr>
          <p:cNvPr id="27" name="Object 14"/>
          <p:cNvGraphicFramePr>
            <a:graphicFrameLocks noChangeAspect="1"/>
          </p:cNvGraphicFramePr>
          <p:nvPr/>
        </p:nvGraphicFramePr>
        <p:xfrm>
          <a:off x="8778147" y="3356992"/>
          <a:ext cx="1508853" cy="425574"/>
        </p:xfrm>
        <a:graphic>
          <a:graphicData uri="http://schemas.openxmlformats.org/presentationml/2006/ole">
            <p:oleObj spid="_x0000_s49167" name="Equation" r:id="rId7" imgW="838200" imgH="228600" progId="Equation.3">
              <p:embed/>
            </p:oleObj>
          </a:graphicData>
        </a:graphic>
      </p:graphicFrame>
      <p:graphicFrame>
        <p:nvGraphicFramePr>
          <p:cNvPr id="49168" name="Object 16"/>
          <p:cNvGraphicFramePr>
            <a:graphicFrameLocks noChangeAspect="1"/>
          </p:cNvGraphicFramePr>
          <p:nvPr/>
        </p:nvGraphicFramePr>
        <p:xfrm>
          <a:off x="6151612" y="3933056"/>
          <a:ext cx="2320925" cy="892175"/>
        </p:xfrm>
        <a:graphic>
          <a:graphicData uri="http://schemas.openxmlformats.org/presentationml/2006/ole">
            <p:oleObj spid="_x0000_s49168" name="Equation" r:id="rId8" imgW="1358310" imgH="495085" progId="Equation.3">
              <p:embed/>
            </p:oleObj>
          </a:graphicData>
        </a:graphic>
      </p:graphicFrame>
      <p:graphicFrame>
        <p:nvGraphicFramePr>
          <p:cNvPr id="49169" name="Object 7"/>
          <p:cNvGraphicFramePr>
            <a:graphicFrameLocks noChangeAspect="1"/>
          </p:cNvGraphicFramePr>
          <p:nvPr/>
        </p:nvGraphicFramePr>
        <p:xfrm>
          <a:off x="966689" y="4778673"/>
          <a:ext cx="1584325" cy="681037"/>
        </p:xfrm>
        <a:graphic>
          <a:graphicData uri="http://schemas.openxmlformats.org/presentationml/2006/ole">
            <p:oleObj spid="_x0000_s49169" name="Equation" r:id="rId9" imgW="698400" imgH="419040" progId="Equation.3">
              <p:embed/>
            </p:oleObj>
          </a:graphicData>
        </a:graphic>
      </p:graphicFrame>
      <p:graphicFrame>
        <p:nvGraphicFramePr>
          <p:cNvPr id="49170" name="Object 9"/>
          <p:cNvGraphicFramePr>
            <a:graphicFrameLocks noChangeAspect="1"/>
          </p:cNvGraphicFramePr>
          <p:nvPr/>
        </p:nvGraphicFramePr>
        <p:xfrm>
          <a:off x="3127276" y="4869160"/>
          <a:ext cx="1439863" cy="434975"/>
        </p:xfrm>
        <a:graphic>
          <a:graphicData uri="http://schemas.openxmlformats.org/presentationml/2006/ole">
            <p:oleObj spid="_x0000_s49170" name="Equation" r:id="rId10" imgW="761669" imgH="228501" progId="Equation.3">
              <p:embed/>
            </p:oleObj>
          </a:graphicData>
        </a:graphic>
      </p:graphicFrame>
      <p:sp>
        <p:nvSpPr>
          <p:cNvPr id="31" name="Rectangle 30"/>
          <p:cNvSpPr/>
          <p:nvPr/>
        </p:nvSpPr>
        <p:spPr>
          <a:xfrm>
            <a:off x="534988" y="4221088"/>
            <a:ext cx="5143500" cy="646331"/>
          </a:xfrm>
          <a:prstGeom prst="rect">
            <a:avLst/>
          </a:prstGeom>
        </p:spPr>
        <p:txBody>
          <a:bodyPr>
            <a:spAutoFit/>
          </a:bodyPr>
          <a:lstStyle/>
          <a:p>
            <a:pPr algn="ctr"/>
            <a:r>
              <a:rPr lang="en-GB" dirty="0" smtClean="0"/>
              <a:t>Determination of the base shear and story shear forces due to seismic actions</a:t>
            </a:r>
            <a:endParaRPr lang="fr-BE" dirty="0"/>
          </a:p>
        </p:txBody>
      </p:sp>
      <p:sp>
        <p:nvSpPr>
          <p:cNvPr id="32" name="Rectangle 31"/>
          <p:cNvSpPr/>
          <p:nvPr/>
        </p:nvSpPr>
        <p:spPr>
          <a:xfrm>
            <a:off x="534988" y="5373216"/>
            <a:ext cx="9145016" cy="646331"/>
          </a:xfrm>
          <a:prstGeom prst="rect">
            <a:avLst/>
          </a:prstGeom>
        </p:spPr>
        <p:txBody>
          <a:bodyPr wrap="square">
            <a:spAutoFit/>
          </a:bodyPr>
          <a:lstStyle/>
          <a:p>
            <a:r>
              <a:rPr lang="en-GB" dirty="0" smtClean="0"/>
              <a:t>Distribution of the design base shear vertically and horizontally to the structural elements of the lateral load resisting system</a:t>
            </a:r>
            <a:endParaRPr lang="fr-BE" dirty="0"/>
          </a:p>
        </p:txBody>
      </p:sp>
      <p:graphicFrame>
        <p:nvGraphicFramePr>
          <p:cNvPr id="49171" name="Object 11"/>
          <p:cNvGraphicFramePr>
            <a:graphicFrameLocks noChangeAspect="1"/>
          </p:cNvGraphicFramePr>
          <p:nvPr/>
        </p:nvGraphicFramePr>
        <p:xfrm>
          <a:off x="4373563" y="5741988"/>
          <a:ext cx="2619375" cy="773112"/>
        </p:xfrm>
        <a:graphic>
          <a:graphicData uri="http://schemas.openxmlformats.org/presentationml/2006/ole">
            <p:oleObj spid="_x0000_s49171" name="Equation" r:id="rId11" imgW="1041120" imgH="507960" progId="Equation.3">
              <p:embed/>
            </p:oleObj>
          </a:graphicData>
        </a:graphic>
      </p:graphicFrame>
      <p:pic>
        <p:nvPicPr>
          <p:cNvPr id="28" name="Picture 27" descr="8-2.JPG"/>
          <p:cNvPicPr>
            <a:picLocks noChangeAspect="1"/>
          </p:cNvPicPr>
          <p:nvPr/>
        </p:nvPicPr>
        <p:blipFill>
          <a:blip r:embed="rId12" cstate="print"/>
          <a:stretch>
            <a:fillRect/>
          </a:stretch>
        </p:blipFill>
        <p:spPr>
          <a:xfrm>
            <a:off x="30088" y="1196752"/>
            <a:ext cx="5689476" cy="2952328"/>
          </a:xfrm>
          <a:prstGeom prst="rect">
            <a:avLst/>
          </a:prstGeom>
        </p:spPr>
      </p:pic>
      <p:sp>
        <p:nvSpPr>
          <p:cNvPr id="33" name="Title 3"/>
          <p:cNvSpPr>
            <a:spLocks noGrp="1"/>
          </p:cNvSpPr>
          <p:nvPr>
            <p:ph type="ctrTitle"/>
          </p:nvPr>
        </p:nvSpPr>
        <p:spPr>
          <a:xfrm>
            <a:off x="318964" y="44624"/>
            <a:ext cx="9721080" cy="576064"/>
          </a:xfrm>
        </p:spPr>
        <p:txBody>
          <a:bodyPr>
            <a:noAutofit/>
          </a:bodyPr>
          <a:lstStyle/>
          <a:p>
            <a:r>
              <a:rPr lang="fr-BE" dirty="0" smtClean="0"/>
              <a:t>7. Design of EMP for seismic retrofitting - Background of DDBD</a:t>
            </a:r>
            <a:endParaRPr lang="fr-B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11" name="Rectangle 10"/>
          <p:cNvSpPr/>
          <p:nvPr/>
        </p:nvSpPr>
        <p:spPr>
          <a:xfrm>
            <a:off x="462980" y="692697"/>
            <a:ext cx="9361040" cy="677108"/>
          </a:xfrm>
          <a:prstGeom prst="rect">
            <a:avLst/>
          </a:prstGeom>
        </p:spPr>
        <p:txBody>
          <a:bodyPr wrap="square">
            <a:spAutoFit/>
          </a:bodyPr>
          <a:lstStyle/>
          <a:p>
            <a:pPr marL="358775" indent="-358775" algn="just">
              <a:buFont typeface="Wingdings" pitchFamily="2" charset="2"/>
              <a:buChar char="Ø"/>
            </a:pPr>
            <a:r>
              <a:rPr lang="en-GB" sz="2000" dirty="0" smtClean="0">
                <a:latin typeface="+mj-lt"/>
              </a:rPr>
              <a:t>Keys to select EMP to seismically retrofit RC-</a:t>
            </a:r>
            <a:r>
              <a:rPr lang="en-GB" sz="2000" dirty="0" err="1" smtClean="0">
                <a:latin typeface="+mj-lt"/>
              </a:rPr>
              <a:t>MRFs</a:t>
            </a:r>
            <a:r>
              <a:rPr lang="en-GB" sz="2000" dirty="0" smtClean="0">
                <a:latin typeface="+mj-lt"/>
              </a:rPr>
              <a:t> based on </a:t>
            </a:r>
            <a:r>
              <a:rPr lang="fr-BE" sz="2000" dirty="0" smtClean="0">
                <a:latin typeface="+mj-lt"/>
              </a:rPr>
              <a:t>DDBD</a:t>
            </a:r>
            <a:endParaRPr lang="fr-BE" dirty="0" smtClean="0"/>
          </a:p>
          <a:p>
            <a:pPr marL="358775" indent="-358775" algn="just">
              <a:buFont typeface="Wingdings" pitchFamily="2" charset="2"/>
              <a:buChar char="§"/>
            </a:pPr>
            <a:r>
              <a:rPr lang="en-GB" dirty="0" smtClean="0"/>
              <a:t>1. Target drifts or displacements of the retrofitted frames</a:t>
            </a:r>
          </a:p>
        </p:txBody>
      </p:sp>
      <p:sp>
        <p:nvSpPr>
          <p:cNvPr id="6" name="Rectangle 5"/>
          <p:cNvSpPr/>
          <p:nvPr/>
        </p:nvSpPr>
        <p:spPr>
          <a:xfrm>
            <a:off x="462980" y="5085184"/>
            <a:ext cx="9361040" cy="369332"/>
          </a:xfrm>
          <a:prstGeom prst="rect">
            <a:avLst/>
          </a:prstGeom>
        </p:spPr>
        <p:txBody>
          <a:bodyPr wrap="square">
            <a:spAutoFit/>
          </a:bodyPr>
          <a:lstStyle/>
          <a:p>
            <a:pPr marL="358775" indent="-358775" algn="just">
              <a:buFont typeface="Wingdings" pitchFamily="2" charset="2"/>
              <a:buChar char="§"/>
            </a:pPr>
            <a:r>
              <a:rPr lang="en-GB" dirty="0" smtClean="0"/>
              <a:t>2. Target displacement profiles for the retrofitted frames – use the formulas by Priestley, 2007</a:t>
            </a:r>
            <a:endParaRPr lang="en-GB" baseline="-25000"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pic>
        <p:nvPicPr>
          <p:cNvPr id="37" name="Picture 36"/>
          <p:cNvPicPr/>
          <p:nvPr/>
        </p:nvPicPr>
        <p:blipFill>
          <a:blip r:embed="rId4" cstate="print"/>
          <a:srcRect/>
          <a:stretch>
            <a:fillRect/>
          </a:stretch>
        </p:blipFill>
        <p:spPr bwMode="auto">
          <a:xfrm>
            <a:off x="318964" y="1340768"/>
            <a:ext cx="9577064" cy="3744416"/>
          </a:xfrm>
          <a:prstGeom prst="rect">
            <a:avLst/>
          </a:prstGeom>
          <a:noFill/>
          <a:ln w="9525">
            <a:noFill/>
            <a:miter lim="800000"/>
            <a:headEnd/>
            <a:tailEnd/>
          </a:ln>
        </p:spPr>
      </p:pic>
      <p:sp>
        <p:nvSpPr>
          <p:cNvPr id="86030" name="Rectangle 1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86029" name="Object 13"/>
          <p:cNvGraphicFramePr>
            <a:graphicFrameLocks noChangeAspect="1"/>
          </p:cNvGraphicFramePr>
          <p:nvPr/>
        </p:nvGraphicFramePr>
        <p:xfrm>
          <a:off x="2072873" y="5589240"/>
          <a:ext cx="2206531" cy="792088"/>
        </p:xfrm>
        <a:graphic>
          <a:graphicData uri="http://schemas.openxmlformats.org/presentationml/2006/ole">
            <p:oleObj spid="_x0000_s86029" name="Equation" r:id="rId5" imgW="1180588" imgH="444307" progId="Equation.3">
              <p:embed/>
            </p:oleObj>
          </a:graphicData>
        </a:graphic>
      </p:graphicFrame>
      <p:sp>
        <p:nvSpPr>
          <p:cNvPr id="86032" name="Rectangle 1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86031" name="Object 15"/>
          <p:cNvGraphicFramePr>
            <a:graphicFrameLocks noChangeAspect="1"/>
          </p:cNvGraphicFramePr>
          <p:nvPr/>
        </p:nvGraphicFramePr>
        <p:xfrm>
          <a:off x="4654975" y="5565130"/>
          <a:ext cx="3584869" cy="816198"/>
        </p:xfrm>
        <a:graphic>
          <a:graphicData uri="http://schemas.openxmlformats.org/presentationml/2006/ole">
            <p:oleObj spid="_x0000_s86031" name="Equation" r:id="rId6" imgW="2146300" imgH="4826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11" name="Rectangle 10"/>
          <p:cNvSpPr/>
          <p:nvPr/>
        </p:nvSpPr>
        <p:spPr>
          <a:xfrm>
            <a:off x="462980" y="692697"/>
            <a:ext cx="9361040" cy="677108"/>
          </a:xfrm>
          <a:prstGeom prst="rect">
            <a:avLst/>
          </a:prstGeom>
        </p:spPr>
        <p:txBody>
          <a:bodyPr wrap="square">
            <a:spAutoFit/>
          </a:bodyPr>
          <a:lstStyle/>
          <a:p>
            <a:pPr marL="358775" indent="-358775" algn="just">
              <a:buFont typeface="Wingdings" pitchFamily="2" charset="2"/>
              <a:buChar char="Ø"/>
            </a:pPr>
            <a:r>
              <a:rPr lang="en-GB" sz="2000" dirty="0" smtClean="0"/>
              <a:t>Keys to select EMP to seismically retrofit RC-</a:t>
            </a:r>
            <a:r>
              <a:rPr lang="en-GB" sz="2000" dirty="0" err="1" smtClean="0"/>
              <a:t>MRFs</a:t>
            </a:r>
            <a:r>
              <a:rPr lang="en-GB" sz="2000" dirty="0" smtClean="0"/>
              <a:t> based on </a:t>
            </a:r>
            <a:r>
              <a:rPr lang="fr-BE" sz="2000" dirty="0" smtClean="0"/>
              <a:t>DDBD</a:t>
            </a:r>
            <a:endParaRPr lang="fr-BE" dirty="0" smtClean="0"/>
          </a:p>
          <a:p>
            <a:pPr marL="358775" indent="-358775" algn="just">
              <a:buFont typeface="Wingdings" pitchFamily="2" charset="2"/>
              <a:buChar char="§"/>
            </a:pPr>
            <a:r>
              <a:rPr lang="en-GB" dirty="0" smtClean="0"/>
              <a:t>3. Equivalent Viscous Damping of RC-</a:t>
            </a:r>
            <a:r>
              <a:rPr lang="en-GB" dirty="0" err="1" smtClean="0"/>
              <a:t>MRFs</a:t>
            </a:r>
            <a:r>
              <a:rPr lang="en-GB" dirty="0" smtClean="0"/>
              <a:t> with EMP</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23" name="Rectangle 22"/>
          <p:cNvSpPr/>
          <p:nvPr/>
        </p:nvSpPr>
        <p:spPr>
          <a:xfrm>
            <a:off x="2623220" y="5147900"/>
            <a:ext cx="5363391" cy="369332"/>
          </a:xfrm>
          <a:prstGeom prst="rect">
            <a:avLst/>
          </a:prstGeom>
        </p:spPr>
        <p:txBody>
          <a:bodyPr wrap="none">
            <a:spAutoFit/>
          </a:bodyPr>
          <a:lstStyle/>
          <a:p>
            <a:r>
              <a:rPr lang="en-GB" dirty="0" smtClean="0"/>
              <a:t>EVD of the reinforced concrete frames (Priestley, 2007)</a:t>
            </a:r>
            <a:endParaRPr lang="fr-BE" dirty="0"/>
          </a:p>
        </p:txBody>
      </p:sp>
      <p:sp>
        <p:nvSpPr>
          <p:cNvPr id="88070"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88069" name="Object 5"/>
          <p:cNvGraphicFramePr>
            <a:graphicFrameLocks noChangeAspect="1"/>
          </p:cNvGraphicFramePr>
          <p:nvPr/>
        </p:nvGraphicFramePr>
        <p:xfrm>
          <a:off x="3415308" y="5589240"/>
          <a:ext cx="3528392" cy="792088"/>
        </p:xfrm>
        <a:graphic>
          <a:graphicData uri="http://schemas.openxmlformats.org/presentationml/2006/ole">
            <p:oleObj spid="_x0000_s90115" name="Equation" r:id="rId4" imgW="1752600" imgH="444500" progId="Equation.3">
              <p:embed/>
            </p:oleObj>
          </a:graphicData>
        </a:graphic>
      </p:graphicFrame>
      <p:pic>
        <p:nvPicPr>
          <p:cNvPr id="26" name="Picture 25"/>
          <p:cNvPicPr/>
          <p:nvPr/>
        </p:nvPicPr>
        <p:blipFill>
          <a:blip r:embed="rId5" cstate="print"/>
          <a:srcRect/>
          <a:stretch>
            <a:fillRect/>
          </a:stretch>
        </p:blipFill>
        <p:spPr bwMode="auto">
          <a:xfrm>
            <a:off x="2479204" y="1412776"/>
            <a:ext cx="5688632" cy="3312368"/>
          </a:xfrm>
          <a:prstGeom prst="rect">
            <a:avLst/>
          </a:prstGeom>
          <a:noFill/>
          <a:ln w="9525">
            <a:noFill/>
            <a:miter lim="800000"/>
            <a:headEnd/>
            <a:tailEnd/>
          </a:ln>
        </p:spPr>
      </p:pic>
      <p:sp>
        <p:nvSpPr>
          <p:cNvPr id="27" name="Rectangle 26"/>
          <p:cNvSpPr/>
          <p:nvPr/>
        </p:nvSpPr>
        <p:spPr>
          <a:xfrm>
            <a:off x="3343300" y="4725144"/>
            <a:ext cx="3660041" cy="369332"/>
          </a:xfrm>
          <a:prstGeom prst="rect">
            <a:avLst/>
          </a:prstGeom>
        </p:spPr>
        <p:txBody>
          <a:bodyPr wrap="none">
            <a:spAutoFit/>
          </a:bodyPr>
          <a:lstStyle/>
          <a:p>
            <a:r>
              <a:rPr lang="en-GB" dirty="0" smtClean="0"/>
              <a:t>Yield displacements of the RC-</a:t>
            </a:r>
            <a:r>
              <a:rPr lang="en-GB" dirty="0" err="1" smtClean="0"/>
              <a:t>MRFs</a:t>
            </a:r>
            <a:endParaRPr lang="fr-B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11" name="Rectangle 10"/>
          <p:cNvSpPr/>
          <p:nvPr/>
        </p:nvSpPr>
        <p:spPr>
          <a:xfrm>
            <a:off x="462980" y="692697"/>
            <a:ext cx="9361040" cy="677108"/>
          </a:xfrm>
          <a:prstGeom prst="rect">
            <a:avLst/>
          </a:prstGeom>
        </p:spPr>
        <p:txBody>
          <a:bodyPr wrap="square">
            <a:spAutoFit/>
          </a:bodyPr>
          <a:lstStyle/>
          <a:p>
            <a:pPr marL="358775" indent="-358775" algn="just">
              <a:buFont typeface="Wingdings" pitchFamily="2" charset="2"/>
              <a:buChar char="Ø"/>
            </a:pPr>
            <a:r>
              <a:rPr lang="en-GB" sz="2000" dirty="0" smtClean="0"/>
              <a:t>Keys to select EMP to seismically retrofit RC-</a:t>
            </a:r>
            <a:r>
              <a:rPr lang="en-GB" sz="2000" dirty="0" err="1" smtClean="0"/>
              <a:t>MRFs</a:t>
            </a:r>
            <a:r>
              <a:rPr lang="en-GB" sz="2000" dirty="0" smtClean="0"/>
              <a:t> based on </a:t>
            </a:r>
            <a:r>
              <a:rPr lang="fr-BE" sz="2000" dirty="0" smtClean="0"/>
              <a:t>DDBD</a:t>
            </a:r>
            <a:endParaRPr lang="fr-BE" dirty="0" smtClean="0"/>
          </a:p>
          <a:p>
            <a:pPr marL="358775" indent="-358775" algn="just">
              <a:buFont typeface="Wingdings" pitchFamily="2" charset="2"/>
              <a:buChar char="§"/>
            </a:pPr>
            <a:r>
              <a:rPr lang="en-GB" dirty="0" smtClean="0"/>
              <a:t>3. Equivalent Viscous Damping (EVD) of RC-</a:t>
            </a:r>
            <a:r>
              <a:rPr lang="en-GB" dirty="0" err="1" smtClean="0"/>
              <a:t>MRFs</a:t>
            </a:r>
            <a:r>
              <a:rPr lang="en-GB" dirty="0" smtClean="0"/>
              <a:t> with EMP</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8070"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28" name="Rectangle 27"/>
          <p:cNvSpPr/>
          <p:nvPr/>
        </p:nvSpPr>
        <p:spPr>
          <a:xfrm>
            <a:off x="6799684" y="4725144"/>
            <a:ext cx="1781257" cy="369332"/>
          </a:xfrm>
          <a:prstGeom prst="rect">
            <a:avLst/>
          </a:prstGeom>
        </p:spPr>
        <p:txBody>
          <a:bodyPr wrap="none">
            <a:spAutoFit/>
          </a:bodyPr>
          <a:lstStyle/>
          <a:p>
            <a:r>
              <a:rPr lang="en-GB" dirty="0" smtClean="0"/>
              <a:t>EVD of the EMP</a:t>
            </a:r>
            <a:endParaRPr lang="fr-BE" dirty="0"/>
          </a:p>
        </p:txBody>
      </p:sp>
      <p:pic>
        <p:nvPicPr>
          <p:cNvPr id="29" name="Picture 28"/>
          <p:cNvPicPr/>
          <p:nvPr/>
        </p:nvPicPr>
        <p:blipFill>
          <a:blip r:embed="rId4" cstate="print"/>
          <a:srcRect/>
          <a:stretch>
            <a:fillRect/>
          </a:stretch>
        </p:blipFill>
        <p:spPr bwMode="auto">
          <a:xfrm>
            <a:off x="246956" y="1268760"/>
            <a:ext cx="5616624" cy="4248472"/>
          </a:xfrm>
          <a:prstGeom prst="rect">
            <a:avLst/>
          </a:prstGeom>
          <a:noFill/>
          <a:ln w="9525">
            <a:noFill/>
            <a:miter lim="800000"/>
            <a:headEnd/>
            <a:tailEnd/>
          </a:ln>
        </p:spPr>
      </p:pic>
      <p:pic>
        <p:nvPicPr>
          <p:cNvPr id="30" name="Picture 29" descr="Figure 8-8- Takeda thin model.JPG"/>
          <p:cNvPicPr/>
          <p:nvPr/>
        </p:nvPicPr>
        <p:blipFill>
          <a:blip r:embed="rId5" cstate="print"/>
          <a:stretch>
            <a:fillRect/>
          </a:stretch>
        </p:blipFill>
        <p:spPr>
          <a:xfrm>
            <a:off x="5719564" y="1412776"/>
            <a:ext cx="3960440" cy="2520280"/>
          </a:xfrm>
          <a:prstGeom prst="rect">
            <a:avLst/>
          </a:prstGeom>
        </p:spPr>
      </p:pic>
      <p:sp>
        <p:nvSpPr>
          <p:cNvPr id="31" name="Rectangle 30"/>
          <p:cNvSpPr/>
          <p:nvPr/>
        </p:nvSpPr>
        <p:spPr>
          <a:xfrm>
            <a:off x="534988" y="5662989"/>
            <a:ext cx="5143500" cy="646331"/>
          </a:xfrm>
          <a:prstGeom prst="rect">
            <a:avLst/>
          </a:prstGeom>
        </p:spPr>
        <p:txBody>
          <a:bodyPr>
            <a:spAutoFit/>
          </a:bodyPr>
          <a:lstStyle/>
          <a:p>
            <a:pPr algn="ctr"/>
            <a:r>
              <a:rPr lang="en-GB" dirty="0" smtClean="0"/>
              <a:t>A typical hysteretic behaviour of a square EMP A51-27-35-30 with the dimension of 500mm</a:t>
            </a:r>
            <a:endParaRPr lang="fr-BE" dirty="0"/>
          </a:p>
        </p:txBody>
      </p:sp>
      <p:sp>
        <p:nvSpPr>
          <p:cNvPr id="32" name="Rectangle 31"/>
          <p:cNvSpPr/>
          <p:nvPr/>
        </p:nvSpPr>
        <p:spPr>
          <a:xfrm>
            <a:off x="5647556" y="3933056"/>
            <a:ext cx="4304383" cy="369332"/>
          </a:xfrm>
          <a:prstGeom prst="rect">
            <a:avLst/>
          </a:prstGeom>
        </p:spPr>
        <p:txBody>
          <a:bodyPr wrap="none">
            <a:spAutoFit/>
          </a:bodyPr>
          <a:lstStyle/>
          <a:p>
            <a:pPr algn="ctr"/>
            <a:r>
              <a:rPr lang="en-GB" dirty="0" smtClean="0"/>
              <a:t>Takeda Thin hysteresis rule (Priestley, 2007)</a:t>
            </a:r>
            <a:endParaRPr lang="fr-BE" dirty="0"/>
          </a:p>
        </p:txBody>
      </p:sp>
      <p:sp>
        <p:nvSpPr>
          <p:cNvPr id="91140"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91139" name="Object 3"/>
          <p:cNvGraphicFramePr>
            <a:graphicFrameLocks noChangeAspect="1"/>
          </p:cNvGraphicFramePr>
          <p:nvPr/>
        </p:nvGraphicFramePr>
        <p:xfrm>
          <a:off x="5791572" y="5229200"/>
          <a:ext cx="3888432" cy="936104"/>
        </p:xfrm>
        <a:graphic>
          <a:graphicData uri="http://schemas.openxmlformats.org/presentationml/2006/ole">
            <p:oleObj spid="_x0000_s91139" name="Equation" r:id="rId6" imgW="1777229" imgH="444307"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1. Introduction on seismic retrofit of RC-</a:t>
            </a:r>
            <a:r>
              <a:rPr lang="en-GB" dirty="0" err="1" smtClean="0"/>
              <a:t>MRFs</a:t>
            </a:r>
            <a:endParaRPr lang="en-GB" dirty="0"/>
          </a:p>
        </p:txBody>
      </p:sp>
      <p:cxnSp>
        <p:nvCxnSpPr>
          <p:cNvPr id="44" name="Straight Arrow Connector 43"/>
          <p:cNvCxnSpPr>
            <a:stCxn id="71" idx="2"/>
            <a:endCxn id="75" idx="0"/>
          </p:cNvCxnSpPr>
          <p:nvPr/>
        </p:nvCxnSpPr>
        <p:spPr>
          <a:xfrm flipH="1">
            <a:off x="1543100" y="1616606"/>
            <a:ext cx="3492388" cy="948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1" idx="2"/>
            <a:endCxn id="76" idx="0"/>
          </p:cNvCxnSpPr>
          <p:nvPr/>
        </p:nvCxnSpPr>
        <p:spPr>
          <a:xfrm>
            <a:off x="5035488" y="1616606"/>
            <a:ext cx="3204356" cy="948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1" idx="2"/>
            <a:endCxn id="342" idx="0"/>
          </p:cNvCxnSpPr>
          <p:nvPr/>
        </p:nvCxnSpPr>
        <p:spPr>
          <a:xfrm flipH="1">
            <a:off x="4999484" y="1616606"/>
            <a:ext cx="36004" cy="948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42" idx="2"/>
            <a:endCxn id="70" idx="0"/>
          </p:cNvCxnSpPr>
          <p:nvPr/>
        </p:nvCxnSpPr>
        <p:spPr>
          <a:xfrm flipH="1">
            <a:off x="4963480" y="3272790"/>
            <a:ext cx="36004" cy="166837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631332" y="4941168"/>
            <a:ext cx="2664296"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smtClean="0">
                <a:solidFill>
                  <a:srgbClr val="FF0000"/>
                </a:solidFill>
                <a:latin typeface="+mj-lt"/>
              </a:rPr>
              <a:t>This study: EMP – New  retrofit system</a:t>
            </a:r>
            <a:endParaRPr lang="fr-BE" sz="2000" b="1" dirty="0">
              <a:solidFill>
                <a:srgbClr val="FF0000"/>
              </a:solidFill>
              <a:latin typeface="+mj-lt"/>
            </a:endParaRPr>
          </a:p>
        </p:txBody>
      </p:sp>
      <p:sp>
        <p:nvSpPr>
          <p:cNvPr id="71" name="TextBox 70"/>
          <p:cNvSpPr txBox="1"/>
          <p:nvPr/>
        </p:nvSpPr>
        <p:spPr>
          <a:xfrm>
            <a:off x="3487316" y="908720"/>
            <a:ext cx="3096344" cy="707886"/>
          </a:xfrm>
          <a:prstGeom prst="rect">
            <a:avLst/>
          </a:prstGeom>
          <a:noFill/>
          <a:ln>
            <a:solidFill>
              <a:schemeClr val="tx1"/>
            </a:solidFill>
          </a:ln>
        </p:spPr>
        <p:txBody>
          <a:bodyPr wrap="square" rtlCol="0">
            <a:spAutoFit/>
          </a:bodyPr>
          <a:lstStyle/>
          <a:p>
            <a:pPr lvl="0" algn="ctr"/>
            <a:r>
              <a:rPr lang="en-GB" sz="2000" dirty="0" smtClean="0">
                <a:latin typeface="Times New Roman" pitchFamily="18" charset="0"/>
                <a:cs typeface="Times New Roman" pitchFamily="18" charset="0"/>
              </a:rPr>
              <a:t>How to seismically retrofit  RC-</a:t>
            </a:r>
            <a:r>
              <a:rPr lang="en-GB" sz="2000" dirty="0" err="1" smtClean="0">
                <a:latin typeface="Times New Roman" pitchFamily="18" charset="0"/>
                <a:cs typeface="Times New Roman" pitchFamily="18" charset="0"/>
              </a:rPr>
              <a:t>MRFs</a:t>
            </a:r>
            <a:r>
              <a:rPr lang="en-GB" sz="2000" dirty="0" smtClean="0">
                <a:latin typeface="Times New Roman" pitchFamily="18" charset="0"/>
                <a:cs typeface="Times New Roman" pitchFamily="18" charset="0"/>
              </a:rPr>
              <a:t> (ATC 40)</a:t>
            </a:r>
          </a:p>
        </p:txBody>
      </p:sp>
      <p:sp>
        <p:nvSpPr>
          <p:cNvPr id="75" name="TextBox 74"/>
          <p:cNvSpPr txBox="1"/>
          <p:nvPr/>
        </p:nvSpPr>
        <p:spPr>
          <a:xfrm>
            <a:off x="462980" y="2564904"/>
            <a:ext cx="2160240" cy="400110"/>
          </a:xfrm>
          <a:prstGeom prst="rect">
            <a:avLst/>
          </a:prstGeom>
          <a:noFill/>
          <a:ln>
            <a:solidFill>
              <a:schemeClr val="tx1"/>
            </a:solidFill>
          </a:ln>
        </p:spPr>
        <p:txBody>
          <a:bodyPr wrap="square" rtlCol="0">
            <a:spAutoFit/>
          </a:bodyPr>
          <a:lstStyle/>
          <a:p>
            <a:pPr lvl="0" algn="ctr"/>
            <a:r>
              <a:rPr lang="en-GB" sz="2000" dirty="0" smtClean="0">
                <a:latin typeface="+mj-lt"/>
              </a:rPr>
              <a:t>Seismic evaluation</a:t>
            </a:r>
          </a:p>
        </p:txBody>
      </p:sp>
      <p:sp>
        <p:nvSpPr>
          <p:cNvPr id="76" name="TextBox 75"/>
          <p:cNvSpPr txBox="1"/>
          <p:nvPr/>
        </p:nvSpPr>
        <p:spPr>
          <a:xfrm>
            <a:off x="7159724" y="2564904"/>
            <a:ext cx="2160240" cy="1015663"/>
          </a:xfrm>
          <a:prstGeom prst="rect">
            <a:avLst/>
          </a:prstGeom>
          <a:noFill/>
          <a:ln>
            <a:solidFill>
              <a:schemeClr val="tx1"/>
            </a:solidFill>
          </a:ln>
        </p:spPr>
        <p:txBody>
          <a:bodyPr wrap="square" rtlCol="0">
            <a:spAutoFit/>
          </a:bodyPr>
          <a:lstStyle/>
          <a:p>
            <a:pPr lvl="0" algn="ctr"/>
            <a:r>
              <a:rPr lang="en-GB" sz="2000" dirty="0" smtClean="0">
                <a:latin typeface="+mj-lt"/>
              </a:rPr>
              <a:t>Retrofit strategies: </a:t>
            </a:r>
            <a:r>
              <a:rPr lang="fr-BE" sz="2000" dirty="0" smtClean="0">
                <a:latin typeface="Times New Roman" pitchFamily="18" charset="0"/>
                <a:cs typeface="Times New Roman" pitchFamily="18" charset="0"/>
              </a:rPr>
              <a:t>increase stiffness, strength, ductility</a:t>
            </a:r>
            <a:endParaRPr lang="en-GB" sz="2000" dirty="0" smtClean="0">
              <a:latin typeface="+mj-lt"/>
            </a:endParaRPr>
          </a:p>
        </p:txBody>
      </p:sp>
      <p:sp>
        <p:nvSpPr>
          <p:cNvPr id="342" name="TextBox 341"/>
          <p:cNvSpPr txBox="1"/>
          <p:nvPr/>
        </p:nvSpPr>
        <p:spPr>
          <a:xfrm>
            <a:off x="3991372" y="2564904"/>
            <a:ext cx="2016224" cy="707886"/>
          </a:xfrm>
          <a:prstGeom prst="rect">
            <a:avLst/>
          </a:prstGeom>
          <a:noFill/>
          <a:ln>
            <a:solidFill>
              <a:schemeClr val="tx1"/>
            </a:solidFill>
          </a:ln>
        </p:spPr>
        <p:txBody>
          <a:bodyPr wrap="square" rtlCol="0">
            <a:spAutoFit/>
          </a:bodyPr>
          <a:lstStyle/>
          <a:p>
            <a:pPr lvl="0" algn="ctr"/>
            <a:r>
              <a:rPr lang="en-GB" sz="2000" dirty="0" smtClean="0">
                <a:latin typeface="+mj-lt"/>
              </a:rPr>
              <a:t>Main retrofit systems</a:t>
            </a:r>
          </a:p>
        </p:txBody>
      </p:sp>
      <p:sp>
        <p:nvSpPr>
          <p:cNvPr id="429" name="TextBox 428"/>
          <p:cNvSpPr txBox="1"/>
          <p:nvPr/>
        </p:nvSpPr>
        <p:spPr>
          <a:xfrm>
            <a:off x="1543100" y="4437112"/>
            <a:ext cx="2016224" cy="646331"/>
          </a:xfrm>
          <a:prstGeom prst="rect">
            <a:avLst/>
          </a:prstGeom>
          <a:noFill/>
          <a:ln>
            <a:solidFill>
              <a:schemeClr val="tx1"/>
            </a:solidFill>
          </a:ln>
        </p:spPr>
        <p:txBody>
          <a:bodyPr wrap="square" rtlCol="0">
            <a:spAutoFit/>
          </a:bodyPr>
          <a:lstStyle/>
          <a:p>
            <a:pPr lvl="0" algn="ctr"/>
            <a:r>
              <a:rPr lang="fr-BE" dirty="0" smtClean="0">
                <a:latin typeface="+mj-lt"/>
              </a:rPr>
              <a:t>Steel bracing or shear walls</a:t>
            </a:r>
          </a:p>
        </p:txBody>
      </p:sp>
      <p:sp>
        <p:nvSpPr>
          <p:cNvPr id="430" name="TextBox 429"/>
          <p:cNvSpPr txBox="1"/>
          <p:nvPr/>
        </p:nvSpPr>
        <p:spPr>
          <a:xfrm>
            <a:off x="7447756" y="4437112"/>
            <a:ext cx="1728192" cy="646331"/>
          </a:xfrm>
          <a:prstGeom prst="rect">
            <a:avLst/>
          </a:prstGeom>
          <a:noFill/>
          <a:ln>
            <a:solidFill>
              <a:schemeClr val="tx1"/>
            </a:solidFill>
          </a:ln>
        </p:spPr>
        <p:txBody>
          <a:bodyPr wrap="square" rtlCol="0">
            <a:spAutoFit/>
          </a:bodyPr>
          <a:lstStyle/>
          <a:p>
            <a:pPr lvl="0" algn="ctr"/>
            <a:r>
              <a:rPr lang="fr-BE" dirty="0" smtClean="0">
                <a:latin typeface="+mj-lt"/>
              </a:rPr>
              <a:t>Concrete shear walls</a:t>
            </a:r>
          </a:p>
        </p:txBody>
      </p:sp>
      <p:sp>
        <p:nvSpPr>
          <p:cNvPr id="432" name="TextBox 431"/>
          <p:cNvSpPr txBox="1"/>
          <p:nvPr/>
        </p:nvSpPr>
        <p:spPr>
          <a:xfrm>
            <a:off x="5359524" y="4437112"/>
            <a:ext cx="1584176" cy="369332"/>
          </a:xfrm>
          <a:prstGeom prst="rect">
            <a:avLst/>
          </a:prstGeom>
          <a:noFill/>
          <a:ln>
            <a:solidFill>
              <a:schemeClr val="tx1"/>
            </a:solidFill>
          </a:ln>
        </p:spPr>
        <p:txBody>
          <a:bodyPr wrap="square" rtlCol="0">
            <a:spAutoFit/>
          </a:bodyPr>
          <a:lstStyle/>
          <a:p>
            <a:pPr algn="ctr"/>
            <a:r>
              <a:rPr lang="fr-BE" dirty="0" smtClean="0">
                <a:latin typeface="+mj-lt"/>
              </a:rPr>
              <a:t>Base isolation</a:t>
            </a:r>
          </a:p>
        </p:txBody>
      </p:sp>
      <p:cxnSp>
        <p:nvCxnSpPr>
          <p:cNvPr id="448" name="Straight Arrow Connector 447"/>
          <p:cNvCxnSpPr>
            <a:stCxn id="342" idx="2"/>
            <a:endCxn id="429" idx="0"/>
          </p:cNvCxnSpPr>
          <p:nvPr/>
        </p:nvCxnSpPr>
        <p:spPr>
          <a:xfrm flipH="1">
            <a:off x="2551212" y="3272790"/>
            <a:ext cx="2448272" cy="1164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0" name="Straight Arrow Connector 449"/>
          <p:cNvCxnSpPr>
            <a:stCxn id="342" idx="2"/>
            <a:endCxn id="430" idx="0"/>
          </p:cNvCxnSpPr>
          <p:nvPr/>
        </p:nvCxnSpPr>
        <p:spPr>
          <a:xfrm>
            <a:off x="4999484" y="3272790"/>
            <a:ext cx="3312368" cy="1164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a:stCxn id="342" idx="2"/>
            <a:endCxn id="432" idx="0"/>
          </p:cNvCxnSpPr>
          <p:nvPr/>
        </p:nvCxnSpPr>
        <p:spPr>
          <a:xfrm>
            <a:off x="4999484" y="3272790"/>
            <a:ext cx="1152128" cy="1164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5" grpId="0" animBg="1"/>
      <p:bldP spid="76" grpId="0" animBg="1"/>
      <p:bldP spid="342" grpId="0" animBg="1"/>
      <p:bldP spid="429" grpId="0" animBg="1"/>
      <p:bldP spid="430" grpId="0" animBg="1"/>
      <p:bldP spid="4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11" name="Rectangle 10"/>
          <p:cNvSpPr/>
          <p:nvPr/>
        </p:nvSpPr>
        <p:spPr>
          <a:xfrm>
            <a:off x="462980" y="692697"/>
            <a:ext cx="9361040" cy="677108"/>
          </a:xfrm>
          <a:prstGeom prst="rect">
            <a:avLst/>
          </a:prstGeom>
        </p:spPr>
        <p:txBody>
          <a:bodyPr wrap="square">
            <a:spAutoFit/>
          </a:bodyPr>
          <a:lstStyle/>
          <a:p>
            <a:pPr marL="358775" indent="-358775" algn="just">
              <a:buFont typeface="Wingdings" pitchFamily="2" charset="2"/>
              <a:buChar char="Ø"/>
            </a:pPr>
            <a:r>
              <a:rPr lang="en-GB" sz="2000" dirty="0" smtClean="0"/>
              <a:t>Keys to select EMP to seismically retrofit RC-</a:t>
            </a:r>
            <a:r>
              <a:rPr lang="en-GB" sz="2000" dirty="0" err="1" smtClean="0"/>
              <a:t>MRFs</a:t>
            </a:r>
            <a:r>
              <a:rPr lang="en-GB" sz="2000" dirty="0" smtClean="0"/>
              <a:t> based on </a:t>
            </a:r>
            <a:r>
              <a:rPr lang="fr-BE" sz="2000" dirty="0" smtClean="0"/>
              <a:t>DDBD</a:t>
            </a:r>
            <a:endParaRPr lang="fr-BE" dirty="0" smtClean="0"/>
          </a:p>
          <a:p>
            <a:pPr marL="358775" indent="-358775" algn="just">
              <a:buFont typeface="Wingdings" pitchFamily="2" charset="2"/>
              <a:buChar char="§"/>
            </a:pPr>
            <a:r>
              <a:rPr lang="en-GB" dirty="0" smtClean="0"/>
              <a:t>3. Equivalent Viscous Damping of RC-</a:t>
            </a:r>
            <a:r>
              <a:rPr lang="en-GB" dirty="0" err="1" smtClean="0"/>
              <a:t>MRFs</a:t>
            </a:r>
            <a:r>
              <a:rPr lang="en-GB" dirty="0" smtClean="0"/>
              <a:t> with EMP</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8070"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91140"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27" name="Rectangle 26"/>
          <p:cNvSpPr/>
          <p:nvPr/>
        </p:nvSpPr>
        <p:spPr>
          <a:xfrm>
            <a:off x="823020" y="1331476"/>
            <a:ext cx="8928992" cy="369332"/>
          </a:xfrm>
          <a:prstGeom prst="rect">
            <a:avLst/>
          </a:prstGeom>
        </p:spPr>
        <p:txBody>
          <a:bodyPr wrap="square">
            <a:spAutoFit/>
          </a:bodyPr>
          <a:lstStyle/>
          <a:p>
            <a:r>
              <a:rPr lang="en-GB" dirty="0" smtClean="0"/>
              <a:t>Determination of the ductility of the EMP system through Strength Assignment (</a:t>
            </a:r>
            <a:r>
              <a:rPr lang="en-GB" dirty="0" err="1" smtClean="0"/>
              <a:t>Paulay</a:t>
            </a:r>
            <a:r>
              <a:rPr lang="en-GB" dirty="0" smtClean="0"/>
              <a:t> ,2002)</a:t>
            </a:r>
            <a:endParaRPr lang="fr-BE" dirty="0"/>
          </a:p>
        </p:txBody>
      </p:sp>
      <p:sp>
        <p:nvSpPr>
          <p:cNvPr id="92164"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92163" name="Object 3"/>
          <p:cNvGraphicFramePr>
            <a:graphicFrameLocks noChangeAspect="1"/>
          </p:cNvGraphicFramePr>
          <p:nvPr/>
        </p:nvGraphicFramePr>
        <p:xfrm>
          <a:off x="823020" y="5445224"/>
          <a:ext cx="3744416" cy="864096"/>
        </p:xfrm>
        <a:graphic>
          <a:graphicData uri="http://schemas.openxmlformats.org/presentationml/2006/ole">
            <p:oleObj spid="_x0000_s92163" name="Equation" r:id="rId4" imgW="1600200" imgH="431800" progId="Equation.3">
              <p:embed/>
            </p:oleObj>
          </a:graphicData>
        </a:graphic>
      </p:graphicFrame>
      <p:pic>
        <p:nvPicPr>
          <p:cNvPr id="33" name="Picture 32"/>
          <p:cNvPicPr/>
          <p:nvPr/>
        </p:nvPicPr>
        <p:blipFill>
          <a:blip r:embed="rId5" cstate="print"/>
          <a:srcRect/>
          <a:stretch>
            <a:fillRect/>
          </a:stretch>
        </p:blipFill>
        <p:spPr bwMode="auto">
          <a:xfrm>
            <a:off x="534987" y="1628800"/>
            <a:ext cx="9001001" cy="3528392"/>
          </a:xfrm>
          <a:prstGeom prst="rect">
            <a:avLst/>
          </a:prstGeom>
          <a:noFill/>
          <a:ln w="9525">
            <a:noFill/>
            <a:miter lim="800000"/>
            <a:headEnd/>
            <a:tailEnd/>
          </a:ln>
        </p:spPr>
      </p:pic>
      <p:sp>
        <p:nvSpPr>
          <p:cNvPr id="92166"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92165" name="Object 5"/>
          <p:cNvGraphicFramePr>
            <a:graphicFrameLocks noChangeAspect="1"/>
          </p:cNvGraphicFramePr>
          <p:nvPr/>
        </p:nvGraphicFramePr>
        <p:xfrm>
          <a:off x="5647556" y="5589240"/>
          <a:ext cx="4018046" cy="792088"/>
        </p:xfrm>
        <a:graphic>
          <a:graphicData uri="http://schemas.openxmlformats.org/presentationml/2006/ole">
            <p:oleObj spid="_x0000_s92165" name="Equation" r:id="rId6" imgW="2082800" imgH="431800" progId="Equation.3">
              <p:embed/>
            </p:oleObj>
          </a:graphicData>
        </a:graphic>
      </p:graphicFrame>
      <p:sp>
        <p:nvSpPr>
          <p:cNvPr id="34" name="Rectangle 33"/>
          <p:cNvSpPr/>
          <p:nvPr/>
        </p:nvSpPr>
        <p:spPr>
          <a:xfrm>
            <a:off x="5503540" y="5229200"/>
            <a:ext cx="4249881" cy="369332"/>
          </a:xfrm>
          <a:prstGeom prst="rect">
            <a:avLst/>
          </a:prstGeom>
        </p:spPr>
        <p:txBody>
          <a:bodyPr wrap="none">
            <a:spAutoFit/>
          </a:bodyPr>
          <a:lstStyle/>
          <a:p>
            <a:pPr algn="ctr"/>
            <a:r>
              <a:rPr lang="en-GB" dirty="0" smtClean="0"/>
              <a:t>EVD of the retrofitted RC-</a:t>
            </a:r>
            <a:r>
              <a:rPr lang="en-GB" dirty="0" err="1" smtClean="0"/>
              <a:t>MRFs</a:t>
            </a:r>
            <a:r>
              <a:rPr lang="en-GB" dirty="0" smtClean="0"/>
              <a:t> with EMP</a:t>
            </a:r>
            <a:endParaRPr lang="fr-B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24" name="Rectangle 23"/>
          <p:cNvSpPr/>
          <p:nvPr/>
        </p:nvSpPr>
        <p:spPr>
          <a:xfrm>
            <a:off x="3271292" y="836712"/>
            <a:ext cx="5760640" cy="461665"/>
          </a:xfrm>
          <a:prstGeom prst="rect">
            <a:avLst/>
          </a:prstGeom>
        </p:spPr>
        <p:txBody>
          <a:bodyPr wrap="square">
            <a:spAutoFit/>
          </a:bodyPr>
          <a:lstStyle/>
          <a:p>
            <a:r>
              <a:rPr lang="en-GB" sz="2400" b="1" dirty="0" smtClean="0">
                <a:solidFill>
                  <a:srgbClr val="00B050"/>
                </a:solidFill>
              </a:rPr>
              <a:t>Principle of designing EMP – Case a</a:t>
            </a:r>
            <a:endParaRPr lang="fr-BE" sz="2400" b="1" dirty="0">
              <a:solidFill>
                <a:srgbClr val="00B050"/>
              </a:solidFill>
            </a:endParaRPr>
          </a:p>
        </p:txBody>
      </p:sp>
      <p:cxnSp>
        <p:nvCxnSpPr>
          <p:cNvPr id="21" name="Straight Arrow Connector 20"/>
          <p:cNvCxnSpPr/>
          <p:nvPr/>
        </p:nvCxnSpPr>
        <p:spPr>
          <a:xfrm>
            <a:off x="1471092" y="5733256"/>
            <a:ext cx="77768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71092" y="908720"/>
            <a:ext cx="0" cy="4824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71092" y="3933056"/>
            <a:ext cx="792088" cy="180020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63180" y="3501008"/>
            <a:ext cx="432048"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695228" y="3068960"/>
            <a:ext cx="72008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415308" y="2852936"/>
            <a:ext cx="2232248" cy="21602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47556" y="2852936"/>
            <a:ext cx="2088232" cy="2880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35788" y="3140968"/>
            <a:ext cx="144016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15308" y="2132856"/>
            <a:ext cx="0" cy="36004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Flowchart: Connector 31"/>
          <p:cNvSpPr/>
          <p:nvPr/>
        </p:nvSpPr>
        <p:spPr>
          <a:xfrm>
            <a:off x="5143500" y="2780928"/>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3" name="Straight Arrow Connector 32"/>
          <p:cNvCxnSpPr/>
          <p:nvPr/>
        </p:nvCxnSpPr>
        <p:spPr>
          <a:xfrm flipH="1" flipV="1">
            <a:off x="1471092" y="3042600"/>
            <a:ext cx="1898568" cy="2636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2623220" y="3393016"/>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5" name="Straight Arrow Connector 34"/>
          <p:cNvCxnSpPr/>
          <p:nvPr/>
        </p:nvCxnSpPr>
        <p:spPr>
          <a:xfrm flipH="1">
            <a:off x="1471092" y="3501008"/>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695228" y="2564904"/>
            <a:ext cx="0" cy="3168352"/>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471092" y="4797152"/>
            <a:ext cx="1584176" cy="936104"/>
          </a:xfrm>
          <a:prstGeom prst="straightConnector1">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55268" y="4797152"/>
            <a:ext cx="511256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67836" y="4797152"/>
            <a:ext cx="0" cy="5040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67836" y="5301208"/>
            <a:ext cx="93610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471092" y="3212976"/>
            <a:ext cx="792088" cy="252028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263180" y="3212976"/>
            <a:ext cx="0" cy="252028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263180" y="2564904"/>
            <a:ext cx="432048"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695228" y="2276872"/>
            <a:ext cx="360040"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5308" y="1916832"/>
            <a:ext cx="2232248" cy="21602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75548" y="1916832"/>
            <a:ext cx="2088232" cy="2880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63780" y="2204864"/>
            <a:ext cx="504056" cy="2880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67836" y="2492896"/>
            <a:ext cx="0" cy="5040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167836" y="2996952"/>
            <a:ext cx="936104" cy="5760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471092" y="2564904"/>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1471092" y="2106496"/>
            <a:ext cx="1898568" cy="2636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359524" y="3284984"/>
            <a:ext cx="2088232" cy="646331"/>
          </a:xfrm>
          <a:prstGeom prst="rect">
            <a:avLst/>
          </a:prstGeom>
          <a:noFill/>
        </p:spPr>
        <p:txBody>
          <a:bodyPr wrap="square" rtlCol="0">
            <a:spAutoFit/>
          </a:bodyPr>
          <a:lstStyle/>
          <a:p>
            <a:r>
              <a:rPr lang="fr-BE" dirty="0" smtClean="0"/>
              <a:t>Performance point at design PGA</a:t>
            </a:r>
          </a:p>
        </p:txBody>
      </p:sp>
      <p:sp>
        <p:nvSpPr>
          <p:cNvPr id="53" name="TextBox 52"/>
          <p:cNvSpPr txBox="1"/>
          <p:nvPr/>
        </p:nvSpPr>
        <p:spPr>
          <a:xfrm>
            <a:off x="3343300" y="5661248"/>
            <a:ext cx="864096" cy="369332"/>
          </a:xfrm>
          <a:prstGeom prst="rect">
            <a:avLst/>
          </a:prstGeom>
          <a:noFill/>
        </p:spPr>
        <p:txBody>
          <a:bodyPr wrap="square" rtlCol="0">
            <a:spAutoFit/>
          </a:bodyPr>
          <a:lstStyle/>
          <a:p>
            <a:r>
              <a:rPr lang="fr-BE" dirty="0" smtClean="0">
                <a:sym typeface="Symbol"/>
              </a:rPr>
              <a:t></a:t>
            </a:r>
            <a:r>
              <a:rPr lang="fr-BE" baseline="-25000" dirty="0" smtClean="0"/>
              <a:t>Limit</a:t>
            </a:r>
          </a:p>
        </p:txBody>
      </p:sp>
      <p:sp>
        <p:nvSpPr>
          <p:cNvPr id="54" name="TextBox 53"/>
          <p:cNvSpPr txBox="1"/>
          <p:nvPr/>
        </p:nvSpPr>
        <p:spPr>
          <a:xfrm>
            <a:off x="2335188" y="5661248"/>
            <a:ext cx="864096" cy="369332"/>
          </a:xfrm>
          <a:prstGeom prst="rect">
            <a:avLst/>
          </a:prstGeom>
          <a:noFill/>
        </p:spPr>
        <p:txBody>
          <a:bodyPr wrap="square" rtlCol="0">
            <a:spAutoFit/>
          </a:bodyPr>
          <a:lstStyle/>
          <a:p>
            <a:r>
              <a:rPr lang="fr-BE" dirty="0" smtClean="0">
                <a:sym typeface="Symbol"/>
              </a:rPr>
              <a:t></a:t>
            </a:r>
            <a:r>
              <a:rPr lang="fr-BE" baseline="-25000" dirty="0" smtClean="0">
                <a:sym typeface="Symbol"/>
              </a:rPr>
              <a:t>target</a:t>
            </a:r>
            <a:endParaRPr lang="fr-BE" baseline="-25000" dirty="0" smtClean="0"/>
          </a:p>
        </p:txBody>
      </p:sp>
      <p:cxnSp>
        <p:nvCxnSpPr>
          <p:cNvPr id="55" name="Straight Arrow Connector 54"/>
          <p:cNvCxnSpPr/>
          <p:nvPr/>
        </p:nvCxnSpPr>
        <p:spPr>
          <a:xfrm>
            <a:off x="3055268" y="4797152"/>
            <a:ext cx="0" cy="936104"/>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839244" y="5867980"/>
            <a:ext cx="864096" cy="369332"/>
          </a:xfrm>
          <a:prstGeom prst="rect">
            <a:avLst/>
          </a:prstGeom>
          <a:noFill/>
        </p:spPr>
        <p:txBody>
          <a:bodyPr wrap="square" rtlCol="0">
            <a:spAutoFit/>
          </a:bodyPr>
          <a:lstStyle/>
          <a:p>
            <a:r>
              <a:rPr lang="fr-BE" dirty="0" smtClean="0">
                <a:sym typeface="Symbol"/>
              </a:rPr>
              <a:t></a:t>
            </a:r>
            <a:r>
              <a:rPr lang="fr-BE" baseline="-25000" dirty="0" smtClean="0">
                <a:sym typeface="Symbol"/>
              </a:rPr>
              <a:t>1Y,EMP</a:t>
            </a:r>
            <a:endParaRPr lang="fr-BE" baseline="-25000" dirty="0" smtClean="0"/>
          </a:p>
        </p:txBody>
      </p:sp>
      <p:sp>
        <p:nvSpPr>
          <p:cNvPr id="57" name="TextBox 56"/>
          <p:cNvSpPr txBox="1"/>
          <p:nvPr/>
        </p:nvSpPr>
        <p:spPr>
          <a:xfrm>
            <a:off x="895028" y="6084004"/>
            <a:ext cx="2160240" cy="369332"/>
          </a:xfrm>
          <a:prstGeom prst="rect">
            <a:avLst/>
          </a:prstGeom>
          <a:noFill/>
        </p:spPr>
        <p:txBody>
          <a:bodyPr wrap="square" rtlCol="0">
            <a:spAutoFit/>
          </a:bodyPr>
          <a:lstStyle/>
          <a:p>
            <a:r>
              <a:rPr lang="fr-BE" dirty="0" smtClean="0">
                <a:sym typeface="Symbol"/>
              </a:rPr>
              <a:t></a:t>
            </a:r>
            <a:r>
              <a:rPr lang="fr-BE" baseline="-25000" dirty="0" smtClean="0">
                <a:sym typeface="Symbol"/>
              </a:rPr>
              <a:t>1Y,MRF </a:t>
            </a:r>
            <a:r>
              <a:rPr lang="fr-BE" dirty="0" smtClean="0">
                <a:sym typeface="Symbol"/>
              </a:rPr>
              <a:t>= </a:t>
            </a:r>
            <a:r>
              <a:rPr lang="fr-BE" baseline="-25000" dirty="0" smtClean="0">
                <a:sym typeface="Symbol"/>
              </a:rPr>
              <a:t>1Y,MRF+EMP</a:t>
            </a:r>
            <a:endParaRPr lang="fr-BE" baseline="-25000" dirty="0" smtClean="0"/>
          </a:p>
        </p:txBody>
      </p:sp>
      <p:cxnSp>
        <p:nvCxnSpPr>
          <p:cNvPr id="58" name="Straight Arrow Connector 57"/>
          <p:cNvCxnSpPr/>
          <p:nvPr/>
        </p:nvCxnSpPr>
        <p:spPr>
          <a:xfrm flipH="1">
            <a:off x="1471092" y="3212976"/>
            <a:ext cx="792088"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79004" y="4653136"/>
            <a:ext cx="864096" cy="369332"/>
          </a:xfrm>
          <a:prstGeom prst="rect">
            <a:avLst/>
          </a:prstGeom>
          <a:noFill/>
        </p:spPr>
        <p:txBody>
          <a:bodyPr wrap="square" rtlCol="0">
            <a:spAutoFit/>
          </a:bodyPr>
          <a:lstStyle/>
          <a:p>
            <a:r>
              <a:rPr lang="fr-BE" dirty="0" smtClean="0">
                <a:sym typeface="Symbol"/>
              </a:rPr>
              <a:t>V</a:t>
            </a:r>
            <a:r>
              <a:rPr lang="fr-BE" baseline="-25000" dirty="0" smtClean="0">
                <a:sym typeface="Symbol"/>
              </a:rPr>
              <a:t>b,EMP</a:t>
            </a:r>
            <a:endParaRPr lang="fr-BE" baseline="-25000" dirty="0" smtClean="0"/>
          </a:p>
        </p:txBody>
      </p:sp>
      <p:cxnSp>
        <p:nvCxnSpPr>
          <p:cNvPr id="60" name="Straight Arrow Connector 59"/>
          <p:cNvCxnSpPr/>
          <p:nvPr/>
        </p:nvCxnSpPr>
        <p:spPr>
          <a:xfrm flipH="1">
            <a:off x="1471092" y="4797152"/>
            <a:ext cx="1512168"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62980" y="3861048"/>
            <a:ext cx="1080120" cy="369332"/>
          </a:xfrm>
          <a:prstGeom prst="rect">
            <a:avLst/>
          </a:prstGeom>
          <a:noFill/>
        </p:spPr>
        <p:txBody>
          <a:bodyPr wrap="square" rtlCol="0">
            <a:spAutoFit/>
          </a:bodyPr>
          <a:lstStyle/>
          <a:p>
            <a:r>
              <a:rPr lang="fr-BE" dirty="0" smtClean="0">
                <a:sym typeface="Symbol"/>
              </a:rPr>
              <a:t>V</a:t>
            </a:r>
            <a:r>
              <a:rPr lang="fr-BE" baseline="-25000" dirty="0" smtClean="0">
                <a:sym typeface="Symbol"/>
              </a:rPr>
              <a:t>b,1Y,MRF</a:t>
            </a:r>
            <a:endParaRPr lang="fr-BE" baseline="-25000" dirty="0" smtClean="0"/>
          </a:p>
        </p:txBody>
      </p:sp>
      <p:cxnSp>
        <p:nvCxnSpPr>
          <p:cNvPr id="62" name="Straight Arrow Connector 61"/>
          <p:cNvCxnSpPr/>
          <p:nvPr/>
        </p:nvCxnSpPr>
        <p:spPr>
          <a:xfrm flipH="1">
            <a:off x="1471092" y="3933056"/>
            <a:ext cx="792088"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18964" y="3284984"/>
            <a:ext cx="1080120"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b,Rd,MRF</a:t>
            </a:r>
            <a:endParaRPr lang="fr-BE" baseline="-25000" dirty="0" smtClean="0"/>
          </a:p>
        </p:txBody>
      </p:sp>
      <p:sp>
        <p:nvSpPr>
          <p:cNvPr id="64" name="TextBox 63"/>
          <p:cNvSpPr txBox="1"/>
          <p:nvPr/>
        </p:nvSpPr>
        <p:spPr>
          <a:xfrm>
            <a:off x="30932" y="2708920"/>
            <a:ext cx="1368152"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b,Rdmax,MRF</a:t>
            </a:r>
            <a:endParaRPr lang="fr-BE" baseline="-25000" dirty="0" smtClean="0"/>
          </a:p>
        </p:txBody>
      </p:sp>
      <p:sp>
        <p:nvSpPr>
          <p:cNvPr id="65" name="TextBox 64"/>
          <p:cNvSpPr txBox="1"/>
          <p:nvPr/>
        </p:nvSpPr>
        <p:spPr>
          <a:xfrm>
            <a:off x="30932" y="2987660"/>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b,1Y,MRF+EMP</a:t>
            </a:r>
            <a:endParaRPr lang="fr-BE" baseline="-25000" dirty="0" smtClean="0"/>
          </a:p>
        </p:txBody>
      </p:sp>
      <p:sp>
        <p:nvSpPr>
          <p:cNvPr id="66" name="TextBox 65"/>
          <p:cNvSpPr txBox="1"/>
          <p:nvPr/>
        </p:nvSpPr>
        <p:spPr>
          <a:xfrm>
            <a:off x="30932" y="2276872"/>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b,Rd,MRF+EMP</a:t>
            </a:r>
            <a:endParaRPr lang="fr-BE" baseline="-25000" dirty="0" smtClean="0"/>
          </a:p>
        </p:txBody>
      </p:sp>
      <p:sp>
        <p:nvSpPr>
          <p:cNvPr id="67" name="TextBox 66"/>
          <p:cNvSpPr txBox="1"/>
          <p:nvPr/>
        </p:nvSpPr>
        <p:spPr>
          <a:xfrm>
            <a:off x="30932" y="1691516"/>
            <a:ext cx="1872208"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b,Rdmax,MRF+EMP</a:t>
            </a:r>
            <a:endParaRPr lang="fr-BE" baseline="-25000" dirty="0" smtClean="0"/>
          </a:p>
        </p:txBody>
      </p:sp>
      <p:sp>
        <p:nvSpPr>
          <p:cNvPr id="68" name="Flowchart: Connector 67"/>
          <p:cNvSpPr/>
          <p:nvPr/>
        </p:nvSpPr>
        <p:spPr>
          <a:xfrm>
            <a:off x="2623220" y="2492896"/>
            <a:ext cx="180000" cy="180000"/>
          </a:xfrm>
          <a:prstGeom prst="flowChartConnector">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TextBox 68"/>
          <p:cNvSpPr txBox="1"/>
          <p:nvPr/>
        </p:nvSpPr>
        <p:spPr>
          <a:xfrm>
            <a:off x="967036" y="611396"/>
            <a:ext cx="2088232" cy="369332"/>
          </a:xfrm>
          <a:prstGeom prst="rect">
            <a:avLst/>
          </a:prstGeom>
          <a:noFill/>
        </p:spPr>
        <p:txBody>
          <a:bodyPr wrap="square" rtlCol="0">
            <a:spAutoFit/>
          </a:bodyPr>
          <a:lstStyle/>
          <a:p>
            <a:r>
              <a:rPr lang="fr-BE" dirty="0" smtClean="0"/>
              <a:t>Base shear</a:t>
            </a:r>
          </a:p>
        </p:txBody>
      </p:sp>
      <p:sp>
        <p:nvSpPr>
          <p:cNvPr id="70" name="TextBox 69"/>
          <p:cNvSpPr txBox="1"/>
          <p:nvPr/>
        </p:nvSpPr>
        <p:spPr>
          <a:xfrm>
            <a:off x="7231732" y="5805264"/>
            <a:ext cx="2664296" cy="369332"/>
          </a:xfrm>
          <a:prstGeom prst="rect">
            <a:avLst/>
          </a:prstGeom>
          <a:noFill/>
        </p:spPr>
        <p:txBody>
          <a:bodyPr wrap="square" rtlCol="0">
            <a:spAutoFit/>
          </a:bodyPr>
          <a:lstStyle/>
          <a:p>
            <a:r>
              <a:rPr lang="fr-BE" dirty="0" smtClean="0"/>
              <a:t>Roof Displacement - </a:t>
            </a:r>
            <a:r>
              <a:rPr lang="fr-BE" dirty="0" smtClean="0">
                <a:sym typeface="Symbol"/>
              </a:rPr>
              <a:t></a:t>
            </a:r>
            <a:endParaRPr lang="fr-BE" dirty="0" smtClean="0"/>
          </a:p>
        </p:txBody>
      </p:sp>
      <p:sp>
        <p:nvSpPr>
          <p:cNvPr id="71" name="Isosceles Triangle 70"/>
          <p:cNvSpPr/>
          <p:nvPr/>
        </p:nvSpPr>
        <p:spPr>
          <a:xfrm>
            <a:off x="3271292" y="2924944"/>
            <a:ext cx="288032"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Isosceles Triangle 71"/>
          <p:cNvSpPr/>
          <p:nvPr/>
        </p:nvSpPr>
        <p:spPr>
          <a:xfrm>
            <a:off x="3271292" y="1988840"/>
            <a:ext cx="288032"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3" name="Straight Arrow Connector 72"/>
          <p:cNvCxnSpPr>
            <a:endCxn id="32" idx="5"/>
          </p:cNvCxnSpPr>
          <p:nvPr/>
        </p:nvCxnSpPr>
        <p:spPr>
          <a:xfrm flipH="1" flipV="1">
            <a:off x="5297140" y="2934568"/>
            <a:ext cx="494432" cy="278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775348" y="2348880"/>
            <a:ext cx="2088232" cy="369332"/>
          </a:xfrm>
          <a:prstGeom prst="rect">
            <a:avLst/>
          </a:prstGeom>
          <a:noFill/>
        </p:spPr>
        <p:txBody>
          <a:bodyPr wrap="square" rtlCol="0">
            <a:spAutoFit/>
          </a:bodyPr>
          <a:lstStyle/>
          <a:p>
            <a:r>
              <a:rPr lang="fr-BE" dirty="0" smtClean="0"/>
              <a:t>Brittle failure</a:t>
            </a:r>
          </a:p>
        </p:txBody>
      </p:sp>
      <p:sp>
        <p:nvSpPr>
          <p:cNvPr id="75" name="TextBox 74"/>
          <p:cNvSpPr txBox="1"/>
          <p:nvPr/>
        </p:nvSpPr>
        <p:spPr>
          <a:xfrm>
            <a:off x="3343300" y="3501008"/>
            <a:ext cx="2088232" cy="646331"/>
          </a:xfrm>
          <a:prstGeom prst="rect">
            <a:avLst/>
          </a:prstGeom>
          <a:noFill/>
        </p:spPr>
        <p:txBody>
          <a:bodyPr wrap="square" rtlCol="0">
            <a:spAutoFit/>
          </a:bodyPr>
          <a:lstStyle/>
          <a:p>
            <a:r>
              <a:rPr lang="fr-BE" dirty="0" smtClean="0"/>
              <a:t>Selected target point at design PGA</a:t>
            </a:r>
          </a:p>
        </p:txBody>
      </p:sp>
      <p:cxnSp>
        <p:nvCxnSpPr>
          <p:cNvPr id="76" name="Straight Arrow Connector 75"/>
          <p:cNvCxnSpPr>
            <a:stCxn id="74" idx="1"/>
          </p:cNvCxnSpPr>
          <p:nvPr/>
        </p:nvCxnSpPr>
        <p:spPr>
          <a:xfrm flipH="1">
            <a:off x="3559324" y="2533546"/>
            <a:ext cx="216024" cy="46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2" idx="4"/>
          </p:cNvCxnSpPr>
          <p:nvPr/>
        </p:nvCxnSpPr>
        <p:spPr>
          <a:xfrm flipH="1" flipV="1">
            <a:off x="3559324" y="2276872"/>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4" idx="6"/>
          </p:cNvCxnSpPr>
          <p:nvPr/>
        </p:nvCxnSpPr>
        <p:spPr>
          <a:xfrm flipH="1" flipV="1">
            <a:off x="2803220" y="3483016"/>
            <a:ext cx="540080" cy="16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07596" y="4365104"/>
            <a:ext cx="2088232" cy="369332"/>
          </a:xfrm>
          <a:prstGeom prst="rect">
            <a:avLst/>
          </a:prstGeom>
          <a:noFill/>
        </p:spPr>
        <p:txBody>
          <a:bodyPr wrap="square" rtlCol="0">
            <a:spAutoFit/>
          </a:bodyPr>
          <a:lstStyle/>
          <a:p>
            <a:r>
              <a:rPr lang="fr-BE" dirty="0" smtClean="0"/>
              <a:t>EMP system</a:t>
            </a:r>
          </a:p>
        </p:txBody>
      </p:sp>
      <p:sp>
        <p:nvSpPr>
          <p:cNvPr id="80" name="TextBox 79"/>
          <p:cNvSpPr txBox="1"/>
          <p:nvPr/>
        </p:nvSpPr>
        <p:spPr>
          <a:xfrm>
            <a:off x="6511652" y="2564904"/>
            <a:ext cx="720080" cy="369332"/>
          </a:xfrm>
          <a:prstGeom prst="rect">
            <a:avLst/>
          </a:prstGeom>
          <a:noFill/>
        </p:spPr>
        <p:txBody>
          <a:bodyPr wrap="square" rtlCol="0">
            <a:spAutoFit/>
          </a:bodyPr>
          <a:lstStyle/>
          <a:p>
            <a:r>
              <a:rPr lang="fr-BE" dirty="0" smtClean="0"/>
              <a:t>MRF</a:t>
            </a:r>
          </a:p>
        </p:txBody>
      </p:sp>
      <p:sp>
        <p:nvSpPr>
          <p:cNvPr id="81" name="TextBox 80"/>
          <p:cNvSpPr txBox="1"/>
          <p:nvPr/>
        </p:nvSpPr>
        <p:spPr>
          <a:xfrm>
            <a:off x="5935588" y="1556792"/>
            <a:ext cx="1368152" cy="369332"/>
          </a:xfrm>
          <a:prstGeom prst="rect">
            <a:avLst/>
          </a:prstGeom>
          <a:noFill/>
        </p:spPr>
        <p:txBody>
          <a:bodyPr wrap="square" rtlCol="0">
            <a:spAutoFit/>
          </a:bodyPr>
          <a:lstStyle/>
          <a:p>
            <a:r>
              <a:rPr lang="fr-BE" dirty="0" smtClean="0"/>
              <a:t>MRF+EMP</a:t>
            </a:r>
          </a:p>
        </p:txBody>
      </p:sp>
      <p:cxnSp>
        <p:nvCxnSpPr>
          <p:cNvPr id="82" name="Straight Arrow Connector 81"/>
          <p:cNvCxnSpPr>
            <a:stCxn id="57" idx="0"/>
          </p:cNvCxnSpPr>
          <p:nvPr/>
        </p:nvCxnSpPr>
        <p:spPr>
          <a:xfrm flipV="1">
            <a:off x="1975148" y="5805264"/>
            <a:ext cx="234016"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3055268" y="57332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72" idx="1"/>
          </p:cNvCxnSpPr>
          <p:nvPr/>
        </p:nvCxnSpPr>
        <p:spPr>
          <a:xfrm flipH="1">
            <a:off x="3055268" y="2132856"/>
            <a:ext cx="288032"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839244" y="4078813"/>
            <a:ext cx="2088232" cy="369332"/>
          </a:xfrm>
          <a:prstGeom prst="rect">
            <a:avLst/>
          </a:prstGeom>
          <a:noFill/>
        </p:spPr>
        <p:txBody>
          <a:bodyPr wrap="square" rtlCol="0">
            <a:spAutoFit/>
          </a:bodyPr>
          <a:lstStyle/>
          <a:p>
            <a:r>
              <a:rPr lang="fr-BE" dirty="0" smtClean="0"/>
              <a:t>First yield of MRF</a:t>
            </a:r>
          </a:p>
        </p:txBody>
      </p:sp>
      <p:cxnSp>
        <p:nvCxnSpPr>
          <p:cNvPr id="107" name="Straight Arrow Connector 106"/>
          <p:cNvCxnSpPr/>
          <p:nvPr/>
        </p:nvCxnSpPr>
        <p:spPr>
          <a:xfrm flipH="1" flipV="1">
            <a:off x="2263180" y="3933056"/>
            <a:ext cx="61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75148" y="5291916"/>
            <a:ext cx="792088" cy="369332"/>
          </a:xfrm>
          <a:prstGeom prst="rect">
            <a:avLst/>
          </a:prstGeom>
          <a:noFill/>
        </p:spPr>
        <p:txBody>
          <a:bodyPr wrap="square" rtlCol="0">
            <a:spAutoFit/>
          </a:bodyPr>
          <a:lstStyle/>
          <a:p>
            <a:r>
              <a:rPr lang="fr-BE" dirty="0" smtClean="0"/>
              <a:t>k</a:t>
            </a:r>
            <a:r>
              <a:rPr lang="fr-BE" baseline="-25000" dirty="0" smtClean="0"/>
              <a:t>e,EMP</a:t>
            </a:r>
          </a:p>
        </p:txBody>
      </p:sp>
      <p:sp>
        <p:nvSpPr>
          <p:cNvPr id="113" name="Arc 112"/>
          <p:cNvSpPr/>
          <p:nvPr/>
        </p:nvSpPr>
        <p:spPr>
          <a:xfrm>
            <a:off x="1831132" y="5517232"/>
            <a:ext cx="72008" cy="43204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15" name="Straight Arrow Connector 114"/>
          <p:cNvCxnSpPr>
            <a:endCxn id="34" idx="3"/>
          </p:cNvCxnSpPr>
          <p:nvPr/>
        </p:nvCxnSpPr>
        <p:spPr>
          <a:xfrm flipV="1">
            <a:off x="1471092" y="3546656"/>
            <a:ext cx="1178488" cy="218660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1687116" y="5229200"/>
            <a:ext cx="144016" cy="10081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8" name="TextBox 117"/>
          <p:cNvSpPr txBox="1"/>
          <p:nvPr/>
        </p:nvSpPr>
        <p:spPr>
          <a:xfrm>
            <a:off x="1831132" y="4859868"/>
            <a:ext cx="792088" cy="369332"/>
          </a:xfrm>
          <a:prstGeom prst="rect">
            <a:avLst/>
          </a:prstGeom>
          <a:noFill/>
        </p:spPr>
        <p:txBody>
          <a:bodyPr wrap="square" rtlCol="0">
            <a:spAutoFit/>
          </a:bodyPr>
          <a:lstStyle/>
          <a:p>
            <a:r>
              <a:rPr lang="fr-BE" dirty="0" smtClean="0"/>
              <a:t>k</a:t>
            </a:r>
            <a:r>
              <a:rPr lang="fr-BE" baseline="-25000" dirty="0" smtClean="0"/>
              <a:t>s,MRF</a:t>
            </a:r>
          </a:p>
        </p:txBody>
      </p:sp>
      <p:sp>
        <p:nvSpPr>
          <p:cNvPr id="88" name="TextBox 87"/>
          <p:cNvSpPr txBox="1"/>
          <p:nvPr/>
        </p:nvSpPr>
        <p:spPr>
          <a:xfrm>
            <a:off x="2119164" y="1268760"/>
            <a:ext cx="2088232" cy="646331"/>
          </a:xfrm>
          <a:prstGeom prst="rect">
            <a:avLst/>
          </a:prstGeom>
          <a:noFill/>
        </p:spPr>
        <p:txBody>
          <a:bodyPr wrap="square" rtlCol="0">
            <a:spAutoFit/>
          </a:bodyPr>
          <a:lstStyle/>
          <a:p>
            <a:r>
              <a:rPr lang="fr-BE" dirty="0" smtClean="0"/>
              <a:t>Performance point at design PGA</a:t>
            </a:r>
          </a:p>
        </p:txBody>
      </p:sp>
      <p:cxnSp>
        <p:nvCxnSpPr>
          <p:cNvPr id="89" name="Straight Arrow Connector 88"/>
          <p:cNvCxnSpPr/>
          <p:nvPr/>
        </p:nvCxnSpPr>
        <p:spPr>
          <a:xfrm>
            <a:off x="2695228" y="1916832"/>
            <a:ext cx="1799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cxnSp>
        <p:nvCxnSpPr>
          <p:cNvPr id="21" name="Straight Arrow Connector 20"/>
          <p:cNvCxnSpPr/>
          <p:nvPr/>
        </p:nvCxnSpPr>
        <p:spPr>
          <a:xfrm>
            <a:off x="1543100" y="5733256"/>
            <a:ext cx="77768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543100" y="908720"/>
            <a:ext cx="0" cy="4824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543100" y="3212976"/>
            <a:ext cx="1368152" cy="252028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11252" y="3068960"/>
            <a:ext cx="576064"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487316" y="2852936"/>
            <a:ext cx="2232248" cy="21602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19564" y="2852936"/>
            <a:ext cx="2088232" cy="2880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807796" y="3140968"/>
            <a:ext cx="144016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2" idx="3"/>
          </p:cNvCxnSpPr>
          <p:nvPr/>
        </p:nvCxnSpPr>
        <p:spPr>
          <a:xfrm>
            <a:off x="3487316" y="1700808"/>
            <a:ext cx="0" cy="403244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Flowchart: Connector 31"/>
          <p:cNvSpPr/>
          <p:nvPr/>
        </p:nvSpPr>
        <p:spPr>
          <a:xfrm>
            <a:off x="5215508" y="2780928"/>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3" name="Straight Arrow Connector 32"/>
          <p:cNvCxnSpPr/>
          <p:nvPr/>
        </p:nvCxnSpPr>
        <p:spPr>
          <a:xfrm flipH="1" flipV="1">
            <a:off x="1543100" y="3042600"/>
            <a:ext cx="1898568" cy="2636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2695228" y="3393016"/>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5" name="Straight Arrow Connector 34"/>
          <p:cNvCxnSpPr/>
          <p:nvPr/>
        </p:nvCxnSpPr>
        <p:spPr>
          <a:xfrm flipH="1">
            <a:off x="1543100" y="3501008"/>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8" idx="0"/>
          </p:cNvCxnSpPr>
          <p:nvPr/>
        </p:nvCxnSpPr>
        <p:spPr>
          <a:xfrm flipH="1">
            <a:off x="2767236" y="1844824"/>
            <a:ext cx="17992" cy="3888432"/>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543100" y="4797152"/>
            <a:ext cx="792088" cy="936104"/>
          </a:xfrm>
          <a:prstGeom prst="straightConnector1">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35188" y="4797152"/>
            <a:ext cx="59046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39844" y="4797152"/>
            <a:ext cx="0" cy="5040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239844" y="5301208"/>
            <a:ext cx="93610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100" y="2780928"/>
            <a:ext cx="792088" cy="2952328"/>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23" idx="2"/>
          </p:cNvCxnSpPr>
          <p:nvPr/>
        </p:nvCxnSpPr>
        <p:spPr>
          <a:xfrm>
            <a:off x="2335188" y="2852936"/>
            <a:ext cx="0" cy="288032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87316" y="1340768"/>
            <a:ext cx="2232248" cy="21602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647556" y="1340768"/>
            <a:ext cx="2088232" cy="2880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735788" y="1628800"/>
            <a:ext cx="504056" cy="2880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239844" y="1916832"/>
            <a:ext cx="0" cy="5040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39844" y="2420888"/>
            <a:ext cx="936104" cy="5760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543100" y="1916832"/>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1543100" y="1556792"/>
            <a:ext cx="1898568" cy="2636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31532" y="3284984"/>
            <a:ext cx="2088232" cy="646331"/>
          </a:xfrm>
          <a:prstGeom prst="rect">
            <a:avLst/>
          </a:prstGeom>
          <a:noFill/>
        </p:spPr>
        <p:txBody>
          <a:bodyPr wrap="square" rtlCol="0">
            <a:spAutoFit/>
          </a:bodyPr>
          <a:lstStyle/>
          <a:p>
            <a:r>
              <a:rPr lang="fr-BE" dirty="0" smtClean="0"/>
              <a:t>Performance point at design PGA</a:t>
            </a:r>
          </a:p>
        </p:txBody>
      </p:sp>
      <p:sp>
        <p:nvSpPr>
          <p:cNvPr id="53" name="TextBox 52"/>
          <p:cNvSpPr txBox="1"/>
          <p:nvPr/>
        </p:nvSpPr>
        <p:spPr>
          <a:xfrm>
            <a:off x="3415308" y="5661248"/>
            <a:ext cx="864096" cy="369332"/>
          </a:xfrm>
          <a:prstGeom prst="rect">
            <a:avLst/>
          </a:prstGeom>
          <a:noFill/>
        </p:spPr>
        <p:txBody>
          <a:bodyPr wrap="square" rtlCol="0">
            <a:spAutoFit/>
          </a:bodyPr>
          <a:lstStyle/>
          <a:p>
            <a:r>
              <a:rPr lang="fr-BE" dirty="0" smtClean="0">
                <a:sym typeface="Symbol"/>
              </a:rPr>
              <a:t></a:t>
            </a:r>
            <a:r>
              <a:rPr lang="fr-BE" baseline="-25000" dirty="0" smtClean="0"/>
              <a:t>Limit</a:t>
            </a:r>
          </a:p>
        </p:txBody>
      </p:sp>
      <p:sp>
        <p:nvSpPr>
          <p:cNvPr id="54" name="TextBox 53"/>
          <p:cNvSpPr txBox="1"/>
          <p:nvPr/>
        </p:nvSpPr>
        <p:spPr>
          <a:xfrm>
            <a:off x="2263180" y="5661248"/>
            <a:ext cx="864096" cy="369332"/>
          </a:xfrm>
          <a:prstGeom prst="rect">
            <a:avLst/>
          </a:prstGeom>
          <a:noFill/>
        </p:spPr>
        <p:txBody>
          <a:bodyPr wrap="square" rtlCol="0">
            <a:spAutoFit/>
          </a:bodyPr>
          <a:lstStyle/>
          <a:p>
            <a:r>
              <a:rPr lang="fr-BE" dirty="0" smtClean="0">
                <a:sym typeface="Symbol"/>
              </a:rPr>
              <a:t></a:t>
            </a:r>
            <a:r>
              <a:rPr lang="fr-BE" baseline="-25000" dirty="0" smtClean="0">
                <a:sym typeface="Symbol"/>
              </a:rPr>
              <a:t>target</a:t>
            </a:r>
            <a:endParaRPr lang="fr-BE" baseline="-25000" dirty="0" smtClean="0"/>
          </a:p>
        </p:txBody>
      </p:sp>
      <p:cxnSp>
        <p:nvCxnSpPr>
          <p:cNvPr id="55" name="Straight Arrow Connector 54"/>
          <p:cNvCxnSpPr>
            <a:stCxn id="124" idx="2"/>
          </p:cNvCxnSpPr>
          <p:nvPr/>
        </p:nvCxnSpPr>
        <p:spPr>
          <a:xfrm>
            <a:off x="2911252" y="3284984"/>
            <a:ext cx="0" cy="244827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95228" y="5867980"/>
            <a:ext cx="864096" cy="369332"/>
          </a:xfrm>
          <a:prstGeom prst="rect">
            <a:avLst/>
          </a:prstGeom>
          <a:noFill/>
        </p:spPr>
        <p:txBody>
          <a:bodyPr wrap="square" rtlCol="0">
            <a:spAutoFit/>
          </a:bodyPr>
          <a:lstStyle/>
          <a:p>
            <a:r>
              <a:rPr lang="fr-BE" dirty="0" smtClean="0">
                <a:sym typeface="Symbol"/>
              </a:rPr>
              <a:t></a:t>
            </a:r>
            <a:r>
              <a:rPr lang="fr-BE" baseline="-25000" dirty="0" smtClean="0">
                <a:sym typeface="Symbol"/>
              </a:rPr>
              <a:t>1Y,MRF</a:t>
            </a:r>
            <a:endParaRPr lang="fr-BE" baseline="-25000" dirty="0" smtClean="0"/>
          </a:p>
        </p:txBody>
      </p:sp>
      <p:sp>
        <p:nvSpPr>
          <p:cNvPr id="57" name="TextBox 56"/>
          <p:cNvSpPr txBox="1"/>
          <p:nvPr/>
        </p:nvSpPr>
        <p:spPr>
          <a:xfrm>
            <a:off x="967036" y="6084004"/>
            <a:ext cx="2160240" cy="369332"/>
          </a:xfrm>
          <a:prstGeom prst="rect">
            <a:avLst/>
          </a:prstGeom>
          <a:noFill/>
        </p:spPr>
        <p:txBody>
          <a:bodyPr wrap="square" rtlCol="0">
            <a:spAutoFit/>
          </a:bodyPr>
          <a:lstStyle/>
          <a:p>
            <a:r>
              <a:rPr lang="fr-BE" dirty="0" smtClean="0">
                <a:sym typeface="Symbol"/>
              </a:rPr>
              <a:t></a:t>
            </a:r>
            <a:r>
              <a:rPr lang="fr-BE" baseline="-25000" dirty="0" smtClean="0">
                <a:sym typeface="Symbol"/>
              </a:rPr>
              <a:t>1Y,EMP </a:t>
            </a:r>
            <a:r>
              <a:rPr lang="fr-BE" dirty="0" smtClean="0">
                <a:sym typeface="Symbol"/>
              </a:rPr>
              <a:t>= </a:t>
            </a:r>
            <a:r>
              <a:rPr lang="fr-BE" baseline="-25000" dirty="0" smtClean="0">
                <a:sym typeface="Symbol"/>
              </a:rPr>
              <a:t>1Y,MRF+EMP</a:t>
            </a:r>
            <a:endParaRPr lang="fr-BE" baseline="-25000" dirty="0" smtClean="0"/>
          </a:p>
        </p:txBody>
      </p:sp>
      <p:cxnSp>
        <p:nvCxnSpPr>
          <p:cNvPr id="58" name="Straight Arrow Connector 57"/>
          <p:cNvCxnSpPr/>
          <p:nvPr/>
        </p:nvCxnSpPr>
        <p:spPr>
          <a:xfrm flipH="1">
            <a:off x="1543100" y="3212976"/>
            <a:ext cx="1368152"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1012" y="4653136"/>
            <a:ext cx="864096" cy="369332"/>
          </a:xfrm>
          <a:prstGeom prst="rect">
            <a:avLst/>
          </a:prstGeom>
          <a:noFill/>
        </p:spPr>
        <p:txBody>
          <a:bodyPr wrap="square" rtlCol="0">
            <a:spAutoFit/>
          </a:bodyPr>
          <a:lstStyle/>
          <a:p>
            <a:r>
              <a:rPr lang="fr-BE" dirty="0" smtClean="0">
                <a:sym typeface="Symbol"/>
              </a:rPr>
              <a:t>V</a:t>
            </a:r>
            <a:r>
              <a:rPr lang="fr-BE" baseline="-25000" dirty="0" smtClean="0">
                <a:sym typeface="Symbol"/>
              </a:rPr>
              <a:t>b,EMP</a:t>
            </a:r>
            <a:endParaRPr lang="fr-BE" baseline="-25000" dirty="0" smtClean="0"/>
          </a:p>
        </p:txBody>
      </p:sp>
      <p:cxnSp>
        <p:nvCxnSpPr>
          <p:cNvPr id="60" name="Straight Arrow Connector 59"/>
          <p:cNvCxnSpPr/>
          <p:nvPr/>
        </p:nvCxnSpPr>
        <p:spPr>
          <a:xfrm flipH="1">
            <a:off x="1543100" y="4797152"/>
            <a:ext cx="72008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90972" y="3284984"/>
            <a:ext cx="1080120"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b,Rd,MRF</a:t>
            </a:r>
            <a:endParaRPr lang="fr-BE" baseline="-25000" dirty="0" smtClean="0"/>
          </a:p>
        </p:txBody>
      </p:sp>
      <p:sp>
        <p:nvSpPr>
          <p:cNvPr id="64" name="TextBox 63"/>
          <p:cNvSpPr txBox="1"/>
          <p:nvPr/>
        </p:nvSpPr>
        <p:spPr>
          <a:xfrm>
            <a:off x="102940" y="2708920"/>
            <a:ext cx="1368152"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b,Rdmax,MRF</a:t>
            </a:r>
            <a:endParaRPr lang="fr-BE" baseline="-25000" dirty="0" smtClean="0"/>
          </a:p>
        </p:txBody>
      </p:sp>
      <p:sp>
        <p:nvSpPr>
          <p:cNvPr id="65" name="TextBox 64"/>
          <p:cNvSpPr txBox="1"/>
          <p:nvPr/>
        </p:nvSpPr>
        <p:spPr>
          <a:xfrm>
            <a:off x="462980" y="2987660"/>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b,1Y,MRF</a:t>
            </a:r>
            <a:endParaRPr lang="fr-BE" baseline="-25000" dirty="0" smtClean="0"/>
          </a:p>
        </p:txBody>
      </p:sp>
      <p:sp>
        <p:nvSpPr>
          <p:cNvPr id="66" name="TextBox 65"/>
          <p:cNvSpPr txBox="1"/>
          <p:nvPr/>
        </p:nvSpPr>
        <p:spPr>
          <a:xfrm>
            <a:off x="102940" y="1700808"/>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b,Rd,MRF+EMP</a:t>
            </a:r>
            <a:endParaRPr lang="fr-BE" baseline="-25000" dirty="0" smtClean="0"/>
          </a:p>
        </p:txBody>
      </p:sp>
      <p:sp>
        <p:nvSpPr>
          <p:cNvPr id="67" name="TextBox 66"/>
          <p:cNvSpPr txBox="1"/>
          <p:nvPr/>
        </p:nvSpPr>
        <p:spPr>
          <a:xfrm>
            <a:off x="-41076" y="1124744"/>
            <a:ext cx="1872208"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b,Rdmax,MRF+EMP</a:t>
            </a:r>
            <a:endParaRPr lang="fr-BE" baseline="-25000" dirty="0" smtClean="0"/>
          </a:p>
        </p:txBody>
      </p:sp>
      <p:sp>
        <p:nvSpPr>
          <p:cNvPr id="68" name="Flowchart: Connector 67"/>
          <p:cNvSpPr/>
          <p:nvPr/>
        </p:nvSpPr>
        <p:spPr>
          <a:xfrm>
            <a:off x="2695228" y="1844824"/>
            <a:ext cx="180000" cy="180000"/>
          </a:xfrm>
          <a:prstGeom prst="flowChartConnector">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TextBox 68"/>
          <p:cNvSpPr txBox="1"/>
          <p:nvPr/>
        </p:nvSpPr>
        <p:spPr>
          <a:xfrm>
            <a:off x="1039044" y="611396"/>
            <a:ext cx="2088232" cy="369332"/>
          </a:xfrm>
          <a:prstGeom prst="rect">
            <a:avLst/>
          </a:prstGeom>
          <a:noFill/>
        </p:spPr>
        <p:txBody>
          <a:bodyPr wrap="square" rtlCol="0">
            <a:spAutoFit/>
          </a:bodyPr>
          <a:lstStyle/>
          <a:p>
            <a:r>
              <a:rPr lang="fr-BE" dirty="0" smtClean="0"/>
              <a:t>Base shear</a:t>
            </a:r>
          </a:p>
        </p:txBody>
      </p:sp>
      <p:sp>
        <p:nvSpPr>
          <p:cNvPr id="70" name="TextBox 69"/>
          <p:cNvSpPr txBox="1"/>
          <p:nvPr/>
        </p:nvSpPr>
        <p:spPr>
          <a:xfrm>
            <a:off x="7303740" y="5805264"/>
            <a:ext cx="2664296" cy="369332"/>
          </a:xfrm>
          <a:prstGeom prst="rect">
            <a:avLst/>
          </a:prstGeom>
          <a:noFill/>
        </p:spPr>
        <p:txBody>
          <a:bodyPr wrap="square" rtlCol="0">
            <a:spAutoFit/>
          </a:bodyPr>
          <a:lstStyle/>
          <a:p>
            <a:r>
              <a:rPr lang="fr-BE" dirty="0" smtClean="0"/>
              <a:t>Roof Displacement - </a:t>
            </a:r>
            <a:r>
              <a:rPr lang="fr-BE" dirty="0" smtClean="0">
                <a:sym typeface="Symbol"/>
              </a:rPr>
              <a:t></a:t>
            </a:r>
            <a:endParaRPr lang="fr-BE" dirty="0" smtClean="0"/>
          </a:p>
        </p:txBody>
      </p:sp>
      <p:sp>
        <p:nvSpPr>
          <p:cNvPr id="71" name="Isosceles Triangle 70"/>
          <p:cNvSpPr/>
          <p:nvPr/>
        </p:nvSpPr>
        <p:spPr>
          <a:xfrm>
            <a:off x="3343300" y="2924944"/>
            <a:ext cx="288032"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Isosceles Triangle 71"/>
          <p:cNvSpPr/>
          <p:nvPr/>
        </p:nvSpPr>
        <p:spPr>
          <a:xfrm>
            <a:off x="3343300" y="1412776"/>
            <a:ext cx="288032"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3" name="Straight Arrow Connector 72"/>
          <p:cNvCxnSpPr>
            <a:endCxn id="32" idx="5"/>
          </p:cNvCxnSpPr>
          <p:nvPr/>
        </p:nvCxnSpPr>
        <p:spPr>
          <a:xfrm flipH="1" flipV="1">
            <a:off x="5369148" y="2934568"/>
            <a:ext cx="494432" cy="278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279404" y="2060848"/>
            <a:ext cx="2088232" cy="369332"/>
          </a:xfrm>
          <a:prstGeom prst="rect">
            <a:avLst/>
          </a:prstGeom>
          <a:noFill/>
        </p:spPr>
        <p:txBody>
          <a:bodyPr wrap="square" rtlCol="0">
            <a:spAutoFit/>
          </a:bodyPr>
          <a:lstStyle/>
          <a:p>
            <a:r>
              <a:rPr lang="fr-BE" dirty="0" smtClean="0"/>
              <a:t>Brittle failure</a:t>
            </a:r>
          </a:p>
        </p:txBody>
      </p:sp>
      <p:sp>
        <p:nvSpPr>
          <p:cNvPr id="75" name="TextBox 74"/>
          <p:cNvSpPr txBox="1"/>
          <p:nvPr/>
        </p:nvSpPr>
        <p:spPr>
          <a:xfrm>
            <a:off x="3415308" y="3501008"/>
            <a:ext cx="2088232" cy="646331"/>
          </a:xfrm>
          <a:prstGeom prst="rect">
            <a:avLst/>
          </a:prstGeom>
          <a:noFill/>
        </p:spPr>
        <p:txBody>
          <a:bodyPr wrap="square" rtlCol="0">
            <a:spAutoFit/>
          </a:bodyPr>
          <a:lstStyle/>
          <a:p>
            <a:r>
              <a:rPr lang="fr-BE" dirty="0" smtClean="0"/>
              <a:t>Selected target point at design PGA</a:t>
            </a:r>
          </a:p>
        </p:txBody>
      </p:sp>
      <p:cxnSp>
        <p:nvCxnSpPr>
          <p:cNvPr id="76" name="Straight Arrow Connector 75"/>
          <p:cNvCxnSpPr>
            <a:stCxn id="74" idx="1"/>
            <a:endCxn id="71" idx="5"/>
          </p:cNvCxnSpPr>
          <p:nvPr/>
        </p:nvCxnSpPr>
        <p:spPr>
          <a:xfrm flipH="1">
            <a:off x="3559324" y="2245514"/>
            <a:ext cx="720080" cy="823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2" idx="4"/>
          </p:cNvCxnSpPr>
          <p:nvPr/>
        </p:nvCxnSpPr>
        <p:spPr>
          <a:xfrm flipH="1" flipV="1">
            <a:off x="3631332" y="1700808"/>
            <a:ext cx="72008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4" idx="6"/>
          </p:cNvCxnSpPr>
          <p:nvPr/>
        </p:nvCxnSpPr>
        <p:spPr>
          <a:xfrm flipH="1" flipV="1">
            <a:off x="2875228" y="3483016"/>
            <a:ext cx="540080" cy="16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79604" y="4365104"/>
            <a:ext cx="2088232" cy="369332"/>
          </a:xfrm>
          <a:prstGeom prst="rect">
            <a:avLst/>
          </a:prstGeom>
          <a:noFill/>
        </p:spPr>
        <p:txBody>
          <a:bodyPr wrap="square" rtlCol="0">
            <a:spAutoFit/>
          </a:bodyPr>
          <a:lstStyle/>
          <a:p>
            <a:r>
              <a:rPr lang="fr-BE" dirty="0" smtClean="0"/>
              <a:t>EMP system</a:t>
            </a:r>
          </a:p>
        </p:txBody>
      </p:sp>
      <p:sp>
        <p:nvSpPr>
          <p:cNvPr id="80" name="TextBox 79"/>
          <p:cNvSpPr txBox="1"/>
          <p:nvPr/>
        </p:nvSpPr>
        <p:spPr>
          <a:xfrm>
            <a:off x="6583660" y="2564904"/>
            <a:ext cx="720080" cy="369332"/>
          </a:xfrm>
          <a:prstGeom prst="rect">
            <a:avLst/>
          </a:prstGeom>
          <a:noFill/>
        </p:spPr>
        <p:txBody>
          <a:bodyPr wrap="square" rtlCol="0">
            <a:spAutoFit/>
          </a:bodyPr>
          <a:lstStyle/>
          <a:p>
            <a:r>
              <a:rPr lang="fr-BE" dirty="0" smtClean="0"/>
              <a:t>MRF</a:t>
            </a:r>
          </a:p>
        </p:txBody>
      </p:sp>
      <p:sp>
        <p:nvSpPr>
          <p:cNvPr id="81" name="TextBox 80"/>
          <p:cNvSpPr txBox="1"/>
          <p:nvPr/>
        </p:nvSpPr>
        <p:spPr>
          <a:xfrm>
            <a:off x="7807796" y="1268760"/>
            <a:ext cx="1368152" cy="369332"/>
          </a:xfrm>
          <a:prstGeom prst="rect">
            <a:avLst/>
          </a:prstGeom>
          <a:noFill/>
        </p:spPr>
        <p:txBody>
          <a:bodyPr wrap="square" rtlCol="0">
            <a:spAutoFit/>
          </a:bodyPr>
          <a:lstStyle/>
          <a:p>
            <a:r>
              <a:rPr lang="fr-BE" dirty="0" smtClean="0"/>
              <a:t>MRF+EMP</a:t>
            </a:r>
          </a:p>
        </p:txBody>
      </p:sp>
      <p:cxnSp>
        <p:nvCxnSpPr>
          <p:cNvPr id="82" name="Straight Arrow Connector 81"/>
          <p:cNvCxnSpPr>
            <a:stCxn id="57" idx="0"/>
          </p:cNvCxnSpPr>
          <p:nvPr/>
        </p:nvCxnSpPr>
        <p:spPr>
          <a:xfrm flipV="1">
            <a:off x="2047156" y="5805264"/>
            <a:ext cx="234016"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911252" y="57332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911252" y="2132856"/>
            <a:ext cx="1368152" cy="369332"/>
          </a:xfrm>
          <a:prstGeom prst="rect">
            <a:avLst/>
          </a:prstGeom>
          <a:noFill/>
        </p:spPr>
        <p:txBody>
          <a:bodyPr wrap="square" rtlCol="0">
            <a:spAutoFit/>
          </a:bodyPr>
          <a:lstStyle/>
          <a:p>
            <a:r>
              <a:rPr lang="fr-BE" dirty="0" smtClean="0"/>
              <a:t>First yield</a:t>
            </a:r>
          </a:p>
        </p:txBody>
      </p:sp>
      <p:cxnSp>
        <p:nvCxnSpPr>
          <p:cNvPr id="107" name="Straight Arrow Connector 106"/>
          <p:cNvCxnSpPr>
            <a:endCxn id="124" idx="0"/>
          </p:cNvCxnSpPr>
          <p:nvPr/>
        </p:nvCxnSpPr>
        <p:spPr>
          <a:xfrm flipH="1">
            <a:off x="2911252" y="2492896"/>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047156" y="5291916"/>
            <a:ext cx="792088" cy="369332"/>
          </a:xfrm>
          <a:prstGeom prst="rect">
            <a:avLst/>
          </a:prstGeom>
          <a:noFill/>
        </p:spPr>
        <p:txBody>
          <a:bodyPr wrap="square" rtlCol="0">
            <a:spAutoFit/>
          </a:bodyPr>
          <a:lstStyle/>
          <a:p>
            <a:r>
              <a:rPr lang="fr-BE" dirty="0" smtClean="0"/>
              <a:t>k</a:t>
            </a:r>
            <a:r>
              <a:rPr lang="fr-BE" baseline="-25000" dirty="0" smtClean="0"/>
              <a:t>e,EMP</a:t>
            </a:r>
          </a:p>
        </p:txBody>
      </p:sp>
      <p:sp>
        <p:nvSpPr>
          <p:cNvPr id="113" name="Arc 112"/>
          <p:cNvSpPr/>
          <p:nvPr/>
        </p:nvSpPr>
        <p:spPr>
          <a:xfrm>
            <a:off x="1903140" y="5229200"/>
            <a:ext cx="216024" cy="93610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15" name="Straight Arrow Connector 114"/>
          <p:cNvCxnSpPr>
            <a:endCxn id="34" idx="3"/>
          </p:cNvCxnSpPr>
          <p:nvPr/>
        </p:nvCxnSpPr>
        <p:spPr>
          <a:xfrm flipV="1">
            <a:off x="1543100" y="3546656"/>
            <a:ext cx="1178488" cy="21866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1759124" y="5229200"/>
            <a:ext cx="144016" cy="10081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8" name="TextBox 117"/>
          <p:cNvSpPr txBox="1"/>
          <p:nvPr/>
        </p:nvSpPr>
        <p:spPr>
          <a:xfrm>
            <a:off x="1903140" y="4859868"/>
            <a:ext cx="792088" cy="369332"/>
          </a:xfrm>
          <a:prstGeom prst="rect">
            <a:avLst/>
          </a:prstGeom>
          <a:noFill/>
        </p:spPr>
        <p:txBody>
          <a:bodyPr wrap="square" rtlCol="0">
            <a:spAutoFit/>
          </a:bodyPr>
          <a:lstStyle/>
          <a:p>
            <a:r>
              <a:rPr lang="fr-BE" dirty="0" smtClean="0"/>
              <a:t>k</a:t>
            </a:r>
            <a:r>
              <a:rPr lang="fr-BE" baseline="-25000" dirty="0" smtClean="0"/>
              <a:t>e,MRF</a:t>
            </a:r>
          </a:p>
        </p:txBody>
      </p:sp>
      <p:sp>
        <p:nvSpPr>
          <p:cNvPr id="98" name="TextBox 97"/>
          <p:cNvSpPr txBox="1"/>
          <p:nvPr/>
        </p:nvSpPr>
        <p:spPr>
          <a:xfrm>
            <a:off x="1975148" y="836712"/>
            <a:ext cx="2088232" cy="646331"/>
          </a:xfrm>
          <a:prstGeom prst="rect">
            <a:avLst/>
          </a:prstGeom>
          <a:noFill/>
        </p:spPr>
        <p:txBody>
          <a:bodyPr wrap="square" rtlCol="0">
            <a:spAutoFit/>
          </a:bodyPr>
          <a:lstStyle/>
          <a:p>
            <a:r>
              <a:rPr lang="fr-BE" dirty="0" smtClean="0"/>
              <a:t>Performance point at design PGA</a:t>
            </a:r>
          </a:p>
        </p:txBody>
      </p:sp>
      <p:cxnSp>
        <p:nvCxnSpPr>
          <p:cNvPr id="99" name="Straight Arrow Connector 98"/>
          <p:cNvCxnSpPr/>
          <p:nvPr/>
        </p:nvCxnSpPr>
        <p:spPr>
          <a:xfrm>
            <a:off x="2479204" y="1412776"/>
            <a:ext cx="23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1543100" y="2780928"/>
            <a:ext cx="792088"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02940" y="2492896"/>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b,1Y,MRF+EMP</a:t>
            </a:r>
            <a:endParaRPr lang="fr-BE" baseline="-25000" dirty="0" smtClean="0"/>
          </a:p>
        </p:txBody>
      </p:sp>
      <p:sp>
        <p:nvSpPr>
          <p:cNvPr id="123" name="Flowchart: Decision 122"/>
          <p:cNvSpPr/>
          <p:nvPr/>
        </p:nvSpPr>
        <p:spPr>
          <a:xfrm>
            <a:off x="2263180" y="2708920"/>
            <a:ext cx="144016" cy="144016"/>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4" name="Flowchart: Decision 123"/>
          <p:cNvSpPr/>
          <p:nvPr/>
        </p:nvSpPr>
        <p:spPr>
          <a:xfrm>
            <a:off x="2839244" y="3140968"/>
            <a:ext cx="144016" cy="144016"/>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8" name="Straight Arrow Connector 127"/>
          <p:cNvCxnSpPr/>
          <p:nvPr/>
        </p:nvCxnSpPr>
        <p:spPr>
          <a:xfrm flipV="1">
            <a:off x="2623220" y="5733256"/>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2335188" y="1700808"/>
            <a:ext cx="576064" cy="108012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911252" y="1556792"/>
            <a:ext cx="576064"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123" idx="3"/>
          </p:cNvCxnSpPr>
          <p:nvPr/>
        </p:nvCxnSpPr>
        <p:spPr>
          <a:xfrm flipH="1">
            <a:off x="2407196" y="2420888"/>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3559324" y="4149080"/>
            <a:ext cx="1368152" cy="646331"/>
          </a:xfrm>
          <a:prstGeom prst="rect">
            <a:avLst/>
          </a:prstGeom>
          <a:noFill/>
        </p:spPr>
        <p:txBody>
          <a:bodyPr wrap="square" rtlCol="0">
            <a:spAutoFit/>
          </a:bodyPr>
          <a:lstStyle/>
          <a:p>
            <a:r>
              <a:rPr lang="fr-BE" dirty="0" smtClean="0"/>
              <a:t>First yield EMP</a:t>
            </a:r>
          </a:p>
        </p:txBody>
      </p:sp>
      <p:cxnSp>
        <p:nvCxnSpPr>
          <p:cNvPr id="156" name="Straight Arrow Connector 155"/>
          <p:cNvCxnSpPr>
            <a:stCxn id="155" idx="1"/>
          </p:cNvCxnSpPr>
          <p:nvPr/>
        </p:nvCxnSpPr>
        <p:spPr>
          <a:xfrm flipH="1">
            <a:off x="2407196" y="4472246"/>
            <a:ext cx="1152128" cy="25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2" name="Flowchart: Decision 161"/>
          <p:cNvSpPr/>
          <p:nvPr/>
        </p:nvSpPr>
        <p:spPr>
          <a:xfrm>
            <a:off x="2263180" y="4725144"/>
            <a:ext cx="144016" cy="144016"/>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5" name="Rectangle 94"/>
          <p:cNvSpPr/>
          <p:nvPr/>
        </p:nvSpPr>
        <p:spPr>
          <a:xfrm>
            <a:off x="4063380" y="692696"/>
            <a:ext cx="5760640" cy="461665"/>
          </a:xfrm>
          <a:prstGeom prst="rect">
            <a:avLst/>
          </a:prstGeom>
        </p:spPr>
        <p:txBody>
          <a:bodyPr wrap="square">
            <a:spAutoFit/>
          </a:bodyPr>
          <a:lstStyle/>
          <a:p>
            <a:r>
              <a:rPr lang="en-GB" sz="2400" b="1" dirty="0" smtClean="0">
                <a:solidFill>
                  <a:srgbClr val="00B050"/>
                </a:solidFill>
              </a:rPr>
              <a:t>Principle of designing EMP – Case b</a:t>
            </a:r>
            <a:endParaRPr lang="fr-BE" sz="2400" b="1" dirty="0">
              <a:solidFill>
                <a:srgbClr val="00B05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Methodology</a:t>
            </a:r>
            <a:endParaRPr lang="fr-BE" dirty="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cxnSp>
        <p:nvCxnSpPr>
          <p:cNvPr id="21" name="Straight Arrow Connector 20"/>
          <p:cNvCxnSpPr/>
          <p:nvPr/>
        </p:nvCxnSpPr>
        <p:spPr>
          <a:xfrm>
            <a:off x="1543100" y="5733256"/>
            <a:ext cx="77768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543100" y="908720"/>
            <a:ext cx="0" cy="4824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543100" y="3212976"/>
            <a:ext cx="1368152" cy="252028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11252" y="3068960"/>
            <a:ext cx="576064"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487316" y="2852936"/>
            <a:ext cx="2232248" cy="21602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19564" y="2852936"/>
            <a:ext cx="2088232" cy="2880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807796" y="3140968"/>
            <a:ext cx="144016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2" idx="3"/>
          </p:cNvCxnSpPr>
          <p:nvPr/>
        </p:nvCxnSpPr>
        <p:spPr>
          <a:xfrm>
            <a:off x="3487316" y="2060848"/>
            <a:ext cx="0" cy="367240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Flowchart: Connector 31"/>
          <p:cNvSpPr/>
          <p:nvPr/>
        </p:nvSpPr>
        <p:spPr>
          <a:xfrm>
            <a:off x="5215508" y="2780928"/>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3" name="Straight Arrow Connector 32"/>
          <p:cNvCxnSpPr/>
          <p:nvPr/>
        </p:nvCxnSpPr>
        <p:spPr>
          <a:xfrm flipH="1" flipV="1">
            <a:off x="1543100" y="3042600"/>
            <a:ext cx="1898568" cy="2636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2695228" y="3393016"/>
            <a:ext cx="180000" cy="180000"/>
          </a:xfrm>
          <a:prstGeom prst="flowChartConnector">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5" name="Straight Arrow Connector 34"/>
          <p:cNvCxnSpPr/>
          <p:nvPr/>
        </p:nvCxnSpPr>
        <p:spPr>
          <a:xfrm flipH="1">
            <a:off x="1543100" y="3501008"/>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8" idx="0"/>
          </p:cNvCxnSpPr>
          <p:nvPr/>
        </p:nvCxnSpPr>
        <p:spPr>
          <a:xfrm flipH="1">
            <a:off x="2767236" y="2312896"/>
            <a:ext cx="17992" cy="3420360"/>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62" idx="1"/>
          </p:cNvCxnSpPr>
          <p:nvPr/>
        </p:nvCxnSpPr>
        <p:spPr>
          <a:xfrm flipV="1">
            <a:off x="1543100" y="4797152"/>
            <a:ext cx="1440160" cy="936104"/>
          </a:xfrm>
          <a:prstGeom prst="straightConnector1">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2" idx="3"/>
          </p:cNvCxnSpPr>
          <p:nvPr/>
        </p:nvCxnSpPr>
        <p:spPr>
          <a:xfrm>
            <a:off x="3127276" y="4797152"/>
            <a:ext cx="511256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39844" y="4797152"/>
            <a:ext cx="0" cy="5040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239844" y="5301208"/>
            <a:ext cx="93610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100" y="2060848"/>
            <a:ext cx="1368152" cy="3672408"/>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87316" y="1700808"/>
            <a:ext cx="2232248" cy="21602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647556" y="1700808"/>
            <a:ext cx="2088232" cy="2880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735788" y="1988840"/>
            <a:ext cx="432048" cy="21602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67836" y="2204864"/>
            <a:ext cx="0" cy="5040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167836" y="2708920"/>
            <a:ext cx="936104" cy="5760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543100" y="2420888"/>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1543100" y="1890472"/>
            <a:ext cx="1898568" cy="2636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31532" y="3284984"/>
            <a:ext cx="2088232" cy="646331"/>
          </a:xfrm>
          <a:prstGeom prst="rect">
            <a:avLst/>
          </a:prstGeom>
          <a:noFill/>
        </p:spPr>
        <p:txBody>
          <a:bodyPr wrap="square" rtlCol="0">
            <a:spAutoFit/>
          </a:bodyPr>
          <a:lstStyle/>
          <a:p>
            <a:r>
              <a:rPr lang="fr-BE" dirty="0" smtClean="0"/>
              <a:t>Performance point at design PGA</a:t>
            </a:r>
          </a:p>
        </p:txBody>
      </p:sp>
      <p:sp>
        <p:nvSpPr>
          <p:cNvPr id="53" name="TextBox 52"/>
          <p:cNvSpPr txBox="1"/>
          <p:nvPr/>
        </p:nvSpPr>
        <p:spPr>
          <a:xfrm>
            <a:off x="3415308" y="5661248"/>
            <a:ext cx="864096" cy="369332"/>
          </a:xfrm>
          <a:prstGeom prst="rect">
            <a:avLst/>
          </a:prstGeom>
          <a:noFill/>
        </p:spPr>
        <p:txBody>
          <a:bodyPr wrap="square" rtlCol="0">
            <a:spAutoFit/>
          </a:bodyPr>
          <a:lstStyle/>
          <a:p>
            <a:r>
              <a:rPr lang="fr-BE" dirty="0" smtClean="0">
                <a:sym typeface="Symbol"/>
              </a:rPr>
              <a:t></a:t>
            </a:r>
            <a:r>
              <a:rPr lang="fr-BE" baseline="-25000" dirty="0" smtClean="0"/>
              <a:t>Limit</a:t>
            </a:r>
          </a:p>
        </p:txBody>
      </p:sp>
      <p:sp>
        <p:nvSpPr>
          <p:cNvPr id="54" name="TextBox 53"/>
          <p:cNvSpPr txBox="1"/>
          <p:nvPr/>
        </p:nvSpPr>
        <p:spPr>
          <a:xfrm>
            <a:off x="2263180" y="5661248"/>
            <a:ext cx="864096" cy="369332"/>
          </a:xfrm>
          <a:prstGeom prst="rect">
            <a:avLst/>
          </a:prstGeom>
          <a:noFill/>
        </p:spPr>
        <p:txBody>
          <a:bodyPr wrap="square" rtlCol="0">
            <a:spAutoFit/>
          </a:bodyPr>
          <a:lstStyle/>
          <a:p>
            <a:r>
              <a:rPr lang="fr-BE" dirty="0" smtClean="0">
                <a:sym typeface="Symbol"/>
              </a:rPr>
              <a:t></a:t>
            </a:r>
            <a:r>
              <a:rPr lang="fr-BE" baseline="-25000" dirty="0" smtClean="0">
                <a:sym typeface="Symbol"/>
              </a:rPr>
              <a:t>target</a:t>
            </a:r>
            <a:endParaRPr lang="fr-BE" baseline="-25000" dirty="0" smtClean="0"/>
          </a:p>
        </p:txBody>
      </p:sp>
      <p:cxnSp>
        <p:nvCxnSpPr>
          <p:cNvPr id="55" name="Straight Arrow Connector 54"/>
          <p:cNvCxnSpPr>
            <a:stCxn id="123" idx="2"/>
          </p:cNvCxnSpPr>
          <p:nvPr/>
        </p:nvCxnSpPr>
        <p:spPr>
          <a:xfrm>
            <a:off x="2911252" y="2132856"/>
            <a:ext cx="0" cy="36004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831132" y="6084004"/>
            <a:ext cx="2160240" cy="369332"/>
          </a:xfrm>
          <a:prstGeom prst="rect">
            <a:avLst/>
          </a:prstGeom>
          <a:noFill/>
        </p:spPr>
        <p:txBody>
          <a:bodyPr wrap="square" rtlCol="0">
            <a:spAutoFit/>
          </a:bodyPr>
          <a:lstStyle/>
          <a:p>
            <a:r>
              <a:rPr lang="fr-BE" dirty="0" smtClean="0">
                <a:sym typeface="Symbol"/>
              </a:rPr>
              <a:t></a:t>
            </a:r>
            <a:r>
              <a:rPr lang="fr-BE" baseline="-25000" dirty="0" smtClean="0">
                <a:sym typeface="Symbol"/>
              </a:rPr>
              <a:t>1Y,MRF </a:t>
            </a:r>
            <a:r>
              <a:rPr lang="fr-BE" dirty="0" smtClean="0">
                <a:sym typeface="Symbol"/>
              </a:rPr>
              <a:t>= </a:t>
            </a:r>
            <a:r>
              <a:rPr lang="fr-BE" baseline="-25000" dirty="0" smtClean="0">
                <a:sym typeface="Symbol"/>
              </a:rPr>
              <a:t>1Y,MRF+EMP</a:t>
            </a:r>
            <a:endParaRPr lang="fr-BE" baseline="-25000" dirty="0" smtClean="0"/>
          </a:p>
        </p:txBody>
      </p:sp>
      <p:cxnSp>
        <p:nvCxnSpPr>
          <p:cNvPr id="58" name="Straight Arrow Connector 57"/>
          <p:cNvCxnSpPr/>
          <p:nvPr/>
        </p:nvCxnSpPr>
        <p:spPr>
          <a:xfrm flipH="1">
            <a:off x="1543100" y="3212976"/>
            <a:ext cx="1368152"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1012" y="4653136"/>
            <a:ext cx="864096" cy="369332"/>
          </a:xfrm>
          <a:prstGeom prst="rect">
            <a:avLst/>
          </a:prstGeom>
          <a:noFill/>
        </p:spPr>
        <p:txBody>
          <a:bodyPr wrap="square" rtlCol="0">
            <a:spAutoFit/>
          </a:bodyPr>
          <a:lstStyle/>
          <a:p>
            <a:r>
              <a:rPr lang="fr-BE" dirty="0" smtClean="0">
                <a:sym typeface="Symbol"/>
              </a:rPr>
              <a:t>V</a:t>
            </a:r>
            <a:r>
              <a:rPr lang="fr-BE" baseline="-25000" dirty="0" smtClean="0">
                <a:sym typeface="Symbol"/>
              </a:rPr>
              <a:t>b,EMP</a:t>
            </a:r>
            <a:endParaRPr lang="fr-BE" baseline="-25000" dirty="0" smtClean="0"/>
          </a:p>
        </p:txBody>
      </p:sp>
      <p:cxnSp>
        <p:nvCxnSpPr>
          <p:cNvPr id="60" name="Straight Arrow Connector 59"/>
          <p:cNvCxnSpPr>
            <a:stCxn id="162" idx="1"/>
          </p:cNvCxnSpPr>
          <p:nvPr/>
        </p:nvCxnSpPr>
        <p:spPr>
          <a:xfrm flipH="1">
            <a:off x="1543100" y="4797152"/>
            <a:ext cx="144016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90972" y="3284984"/>
            <a:ext cx="1080120"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b,Rd,MRF</a:t>
            </a:r>
            <a:endParaRPr lang="fr-BE" baseline="-25000" dirty="0" smtClean="0"/>
          </a:p>
        </p:txBody>
      </p:sp>
      <p:sp>
        <p:nvSpPr>
          <p:cNvPr id="64" name="TextBox 63"/>
          <p:cNvSpPr txBox="1"/>
          <p:nvPr/>
        </p:nvSpPr>
        <p:spPr>
          <a:xfrm>
            <a:off x="102940" y="2708920"/>
            <a:ext cx="1368152"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b,Rdmax,MRF</a:t>
            </a:r>
            <a:endParaRPr lang="fr-BE" baseline="-25000" dirty="0" smtClean="0"/>
          </a:p>
        </p:txBody>
      </p:sp>
      <p:sp>
        <p:nvSpPr>
          <p:cNvPr id="65" name="TextBox 64"/>
          <p:cNvSpPr txBox="1"/>
          <p:nvPr/>
        </p:nvSpPr>
        <p:spPr>
          <a:xfrm>
            <a:off x="462980" y="2987660"/>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b,1Y,MRF</a:t>
            </a:r>
            <a:endParaRPr lang="fr-BE" baseline="-25000" dirty="0" smtClean="0"/>
          </a:p>
        </p:txBody>
      </p:sp>
      <p:sp>
        <p:nvSpPr>
          <p:cNvPr id="66" name="TextBox 65"/>
          <p:cNvSpPr txBox="1"/>
          <p:nvPr/>
        </p:nvSpPr>
        <p:spPr>
          <a:xfrm>
            <a:off x="102940" y="2204864"/>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b,Rd,MRF+EMP</a:t>
            </a:r>
            <a:endParaRPr lang="fr-BE" baseline="-25000" dirty="0" smtClean="0"/>
          </a:p>
        </p:txBody>
      </p:sp>
      <p:sp>
        <p:nvSpPr>
          <p:cNvPr id="67" name="TextBox 66"/>
          <p:cNvSpPr txBox="1"/>
          <p:nvPr/>
        </p:nvSpPr>
        <p:spPr>
          <a:xfrm>
            <a:off x="-41076" y="1547500"/>
            <a:ext cx="1872208" cy="369332"/>
          </a:xfrm>
          <a:prstGeom prst="rect">
            <a:avLst/>
          </a:prstGeom>
          <a:noFill/>
        </p:spPr>
        <p:txBody>
          <a:bodyPr wrap="square" rtlCol="0">
            <a:spAutoFit/>
          </a:bodyPr>
          <a:lstStyle/>
          <a:p>
            <a:r>
              <a:rPr lang="fr-BE" dirty="0" smtClean="0">
                <a:sym typeface="Symbol"/>
              </a:rPr>
              <a:t>V</a:t>
            </a:r>
            <a:r>
              <a:rPr lang="fr-BE" baseline="-25000" dirty="0" smtClean="0">
                <a:sym typeface="Symbol"/>
              </a:rPr>
              <a:t>b,Rdmax,MRF+EMP</a:t>
            </a:r>
            <a:endParaRPr lang="fr-BE" baseline="-25000" dirty="0" smtClean="0"/>
          </a:p>
        </p:txBody>
      </p:sp>
      <p:sp>
        <p:nvSpPr>
          <p:cNvPr id="68" name="Flowchart: Connector 67"/>
          <p:cNvSpPr/>
          <p:nvPr/>
        </p:nvSpPr>
        <p:spPr>
          <a:xfrm>
            <a:off x="2695228" y="2312896"/>
            <a:ext cx="180000" cy="180000"/>
          </a:xfrm>
          <a:prstGeom prst="flowChartConnector">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TextBox 68"/>
          <p:cNvSpPr txBox="1"/>
          <p:nvPr/>
        </p:nvSpPr>
        <p:spPr>
          <a:xfrm>
            <a:off x="1039044" y="611396"/>
            <a:ext cx="2088232" cy="369332"/>
          </a:xfrm>
          <a:prstGeom prst="rect">
            <a:avLst/>
          </a:prstGeom>
          <a:noFill/>
        </p:spPr>
        <p:txBody>
          <a:bodyPr wrap="square" rtlCol="0">
            <a:spAutoFit/>
          </a:bodyPr>
          <a:lstStyle/>
          <a:p>
            <a:r>
              <a:rPr lang="fr-BE" dirty="0" smtClean="0"/>
              <a:t>Base shear</a:t>
            </a:r>
          </a:p>
        </p:txBody>
      </p:sp>
      <p:sp>
        <p:nvSpPr>
          <p:cNvPr id="70" name="TextBox 69"/>
          <p:cNvSpPr txBox="1"/>
          <p:nvPr/>
        </p:nvSpPr>
        <p:spPr>
          <a:xfrm>
            <a:off x="7303740" y="5805264"/>
            <a:ext cx="2664296" cy="369332"/>
          </a:xfrm>
          <a:prstGeom prst="rect">
            <a:avLst/>
          </a:prstGeom>
          <a:noFill/>
        </p:spPr>
        <p:txBody>
          <a:bodyPr wrap="square" rtlCol="0">
            <a:spAutoFit/>
          </a:bodyPr>
          <a:lstStyle/>
          <a:p>
            <a:r>
              <a:rPr lang="fr-BE" dirty="0" smtClean="0"/>
              <a:t>Roof Displacement - </a:t>
            </a:r>
            <a:r>
              <a:rPr lang="fr-BE" dirty="0" smtClean="0">
                <a:sym typeface="Symbol"/>
              </a:rPr>
              <a:t></a:t>
            </a:r>
            <a:endParaRPr lang="fr-BE" dirty="0" smtClean="0"/>
          </a:p>
        </p:txBody>
      </p:sp>
      <p:sp>
        <p:nvSpPr>
          <p:cNvPr id="71" name="Isosceles Triangle 70"/>
          <p:cNvSpPr/>
          <p:nvPr/>
        </p:nvSpPr>
        <p:spPr>
          <a:xfrm>
            <a:off x="3343300" y="2924944"/>
            <a:ext cx="288032"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Isosceles Triangle 71"/>
          <p:cNvSpPr/>
          <p:nvPr/>
        </p:nvSpPr>
        <p:spPr>
          <a:xfrm>
            <a:off x="3343300" y="1772816"/>
            <a:ext cx="288032"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3" name="Straight Arrow Connector 72"/>
          <p:cNvCxnSpPr>
            <a:endCxn id="32" idx="5"/>
          </p:cNvCxnSpPr>
          <p:nvPr/>
        </p:nvCxnSpPr>
        <p:spPr>
          <a:xfrm flipH="1" flipV="1">
            <a:off x="5369148" y="2934568"/>
            <a:ext cx="494432" cy="278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207396" y="2276872"/>
            <a:ext cx="2088232" cy="369332"/>
          </a:xfrm>
          <a:prstGeom prst="rect">
            <a:avLst/>
          </a:prstGeom>
          <a:noFill/>
        </p:spPr>
        <p:txBody>
          <a:bodyPr wrap="square" rtlCol="0">
            <a:spAutoFit/>
          </a:bodyPr>
          <a:lstStyle/>
          <a:p>
            <a:r>
              <a:rPr lang="fr-BE" dirty="0" smtClean="0"/>
              <a:t>Brittle failure</a:t>
            </a:r>
          </a:p>
        </p:txBody>
      </p:sp>
      <p:sp>
        <p:nvSpPr>
          <p:cNvPr id="75" name="TextBox 74"/>
          <p:cNvSpPr txBox="1"/>
          <p:nvPr/>
        </p:nvSpPr>
        <p:spPr>
          <a:xfrm>
            <a:off x="3415308" y="3501008"/>
            <a:ext cx="2088232" cy="646331"/>
          </a:xfrm>
          <a:prstGeom prst="rect">
            <a:avLst/>
          </a:prstGeom>
          <a:noFill/>
        </p:spPr>
        <p:txBody>
          <a:bodyPr wrap="square" rtlCol="0">
            <a:spAutoFit/>
          </a:bodyPr>
          <a:lstStyle/>
          <a:p>
            <a:r>
              <a:rPr lang="fr-BE" dirty="0" smtClean="0"/>
              <a:t>Selected target point at design PGA</a:t>
            </a:r>
          </a:p>
        </p:txBody>
      </p:sp>
      <p:cxnSp>
        <p:nvCxnSpPr>
          <p:cNvPr id="76" name="Straight Arrow Connector 75"/>
          <p:cNvCxnSpPr>
            <a:stCxn id="74" idx="1"/>
            <a:endCxn id="71" idx="5"/>
          </p:cNvCxnSpPr>
          <p:nvPr/>
        </p:nvCxnSpPr>
        <p:spPr>
          <a:xfrm flipH="1">
            <a:off x="3559324" y="2461538"/>
            <a:ext cx="648072"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4" idx="1"/>
            <a:endCxn id="72" idx="4"/>
          </p:cNvCxnSpPr>
          <p:nvPr/>
        </p:nvCxnSpPr>
        <p:spPr>
          <a:xfrm flipH="1" flipV="1">
            <a:off x="3631332" y="2060848"/>
            <a:ext cx="576064" cy="400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4" idx="6"/>
          </p:cNvCxnSpPr>
          <p:nvPr/>
        </p:nvCxnSpPr>
        <p:spPr>
          <a:xfrm flipH="1" flipV="1">
            <a:off x="2875228" y="3483016"/>
            <a:ext cx="540080" cy="16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79604" y="4365104"/>
            <a:ext cx="2088232" cy="369332"/>
          </a:xfrm>
          <a:prstGeom prst="rect">
            <a:avLst/>
          </a:prstGeom>
          <a:noFill/>
        </p:spPr>
        <p:txBody>
          <a:bodyPr wrap="square" rtlCol="0">
            <a:spAutoFit/>
          </a:bodyPr>
          <a:lstStyle/>
          <a:p>
            <a:r>
              <a:rPr lang="fr-BE" dirty="0" smtClean="0"/>
              <a:t>EMP system</a:t>
            </a:r>
          </a:p>
        </p:txBody>
      </p:sp>
      <p:sp>
        <p:nvSpPr>
          <p:cNvPr id="80" name="TextBox 79"/>
          <p:cNvSpPr txBox="1"/>
          <p:nvPr/>
        </p:nvSpPr>
        <p:spPr>
          <a:xfrm>
            <a:off x="6583660" y="2564904"/>
            <a:ext cx="720080" cy="369332"/>
          </a:xfrm>
          <a:prstGeom prst="rect">
            <a:avLst/>
          </a:prstGeom>
          <a:noFill/>
        </p:spPr>
        <p:txBody>
          <a:bodyPr wrap="square" rtlCol="0">
            <a:spAutoFit/>
          </a:bodyPr>
          <a:lstStyle/>
          <a:p>
            <a:r>
              <a:rPr lang="fr-BE" dirty="0" smtClean="0"/>
              <a:t>MRF</a:t>
            </a:r>
          </a:p>
        </p:txBody>
      </p:sp>
      <p:sp>
        <p:nvSpPr>
          <p:cNvPr id="81" name="TextBox 80"/>
          <p:cNvSpPr txBox="1"/>
          <p:nvPr/>
        </p:nvSpPr>
        <p:spPr>
          <a:xfrm>
            <a:off x="7735788" y="1556792"/>
            <a:ext cx="1368152" cy="369332"/>
          </a:xfrm>
          <a:prstGeom prst="rect">
            <a:avLst/>
          </a:prstGeom>
          <a:noFill/>
        </p:spPr>
        <p:txBody>
          <a:bodyPr wrap="square" rtlCol="0">
            <a:spAutoFit/>
          </a:bodyPr>
          <a:lstStyle/>
          <a:p>
            <a:r>
              <a:rPr lang="fr-BE" dirty="0" smtClean="0"/>
              <a:t>MRF+EMP</a:t>
            </a:r>
          </a:p>
        </p:txBody>
      </p:sp>
      <p:cxnSp>
        <p:nvCxnSpPr>
          <p:cNvPr id="83" name="Straight Arrow Connector 82"/>
          <p:cNvCxnSpPr>
            <a:stCxn id="57" idx="0"/>
          </p:cNvCxnSpPr>
          <p:nvPr/>
        </p:nvCxnSpPr>
        <p:spPr>
          <a:xfrm flipV="1">
            <a:off x="2911252" y="5733256"/>
            <a:ext cx="0"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911252" y="2420888"/>
            <a:ext cx="1368152" cy="369332"/>
          </a:xfrm>
          <a:prstGeom prst="rect">
            <a:avLst/>
          </a:prstGeom>
          <a:noFill/>
        </p:spPr>
        <p:txBody>
          <a:bodyPr wrap="square" rtlCol="0">
            <a:spAutoFit/>
          </a:bodyPr>
          <a:lstStyle/>
          <a:p>
            <a:r>
              <a:rPr lang="fr-BE" dirty="0" smtClean="0"/>
              <a:t>First yield</a:t>
            </a:r>
          </a:p>
        </p:txBody>
      </p:sp>
      <p:cxnSp>
        <p:nvCxnSpPr>
          <p:cNvPr id="107" name="Straight Arrow Connector 106"/>
          <p:cNvCxnSpPr>
            <a:endCxn id="124" idx="0"/>
          </p:cNvCxnSpPr>
          <p:nvPr/>
        </p:nvCxnSpPr>
        <p:spPr>
          <a:xfrm flipH="1">
            <a:off x="2911252" y="2780928"/>
            <a:ext cx="2880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119164" y="5301208"/>
            <a:ext cx="792088" cy="369332"/>
          </a:xfrm>
          <a:prstGeom prst="rect">
            <a:avLst/>
          </a:prstGeom>
          <a:noFill/>
        </p:spPr>
        <p:txBody>
          <a:bodyPr wrap="square" rtlCol="0">
            <a:spAutoFit/>
          </a:bodyPr>
          <a:lstStyle/>
          <a:p>
            <a:r>
              <a:rPr lang="fr-BE" dirty="0" smtClean="0"/>
              <a:t>k</a:t>
            </a:r>
            <a:r>
              <a:rPr lang="fr-BE" baseline="-25000" dirty="0" smtClean="0"/>
              <a:t>e,EMP</a:t>
            </a:r>
          </a:p>
        </p:txBody>
      </p:sp>
      <p:sp>
        <p:nvSpPr>
          <p:cNvPr id="113" name="Arc 112"/>
          <p:cNvSpPr/>
          <p:nvPr/>
        </p:nvSpPr>
        <p:spPr>
          <a:xfrm>
            <a:off x="1903140" y="5373216"/>
            <a:ext cx="288032" cy="7920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15" name="Straight Arrow Connector 114"/>
          <p:cNvCxnSpPr>
            <a:endCxn id="34" idx="3"/>
          </p:cNvCxnSpPr>
          <p:nvPr/>
        </p:nvCxnSpPr>
        <p:spPr>
          <a:xfrm flipV="1">
            <a:off x="1543100" y="3546656"/>
            <a:ext cx="1178488" cy="21866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1759124" y="5229200"/>
            <a:ext cx="144016" cy="10081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8" name="TextBox 117"/>
          <p:cNvSpPr txBox="1"/>
          <p:nvPr/>
        </p:nvSpPr>
        <p:spPr>
          <a:xfrm>
            <a:off x="1903140" y="4859868"/>
            <a:ext cx="792088" cy="369332"/>
          </a:xfrm>
          <a:prstGeom prst="rect">
            <a:avLst/>
          </a:prstGeom>
          <a:noFill/>
        </p:spPr>
        <p:txBody>
          <a:bodyPr wrap="square" rtlCol="0">
            <a:spAutoFit/>
          </a:bodyPr>
          <a:lstStyle/>
          <a:p>
            <a:r>
              <a:rPr lang="fr-BE" dirty="0" smtClean="0"/>
              <a:t>k</a:t>
            </a:r>
            <a:r>
              <a:rPr lang="fr-BE" baseline="-25000" dirty="0" smtClean="0"/>
              <a:t>e,MRF</a:t>
            </a:r>
          </a:p>
        </p:txBody>
      </p:sp>
      <p:sp>
        <p:nvSpPr>
          <p:cNvPr id="98" name="TextBox 97"/>
          <p:cNvSpPr txBox="1"/>
          <p:nvPr/>
        </p:nvSpPr>
        <p:spPr>
          <a:xfrm>
            <a:off x="1975148" y="836712"/>
            <a:ext cx="2088232" cy="646331"/>
          </a:xfrm>
          <a:prstGeom prst="rect">
            <a:avLst/>
          </a:prstGeom>
          <a:noFill/>
        </p:spPr>
        <p:txBody>
          <a:bodyPr wrap="square" rtlCol="0">
            <a:spAutoFit/>
          </a:bodyPr>
          <a:lstStyle/>
          <a:p>
            <a:r>
              <a:rPr lang="fr-BE" dirty="0" smtClean="0"/>
              <a:t>Performance point at design PGA</a:t>
            </a:r>
          </a:p>
        </p:txBody>
      </p:sp>
      <p:cxnSp>
        <p:nvCxnSpPr>
          <p:cNvPr id="99" name="Straight Arrow Connector 98"/>
          <p:cNvCxnSpPr>
            <a:endCxn id="68" idx="0"/>
          </p:cNvCxnSpPr>
          <p:nvPr/>
        </p:nvCxnSpPr>
        <p:spPr>
          <a:xfrm>
            <a:off x="2623220" y="1484784"/>
            <a:ext cx="162008" cy="82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1543100" y="2060848"/>
            <a:ext cx="1224136"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02940" y="1772816"/>
            <a:ext cx="1584176" cy="369332"/>
          </a:xfrm>
          <a:prstGeom prst="rect">
            <a:avLst/>
          </a:prstGeom>
          <a:noFill/>
        </p:spPr>
        <p:txBody>
          <a:bodyPr wrap="square" rtlCol="0">
            <a:spAutoFit/>
          </a:bodyPr>
          <a:lstStyle/>
          <a:p>
            <a:r>
              <a:rPr lang="fr-BE" dirty="0" smtClean="0">
                <a:sym typeface="Symbol"/>
              </a:rPr>
              <a:t>V</a:t>
            </a:r>
            <a:r>
              <a:rPr lang="fr-BE" baseline="-25000" dirty="0" smtClean="0">
                <a:sym typeface="Symbol"/>
              </a:rPr>
              <a:t>b,1Y,MRF+EMP</a:t>
            </a:r>
            <a:endParaRPr lang="fr-BE" baseline="-25000" dirty="0" smtClean="0"/>
          </a:p>
        </p:txBody>
      </p:sp>
      <p:sp>
        <p:nvSpPr>
          <p:cNvPr id="123" name="Flowchart: Decision 122"/>
          <p:cNvSpPr/>
          <p:nvPr/>
        </p:nvSpPr>
        <p:spPr>
          <a:xfrm>
            <a:off x="2839244" y="1988840"/>
            <a:ext cx="144016" cy="144016"/>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4" name="Flowchart: Decision 123"/>
          <p:cNvSpPr/>
          <p:nvPr/>
        </p:nvSpPr>
        <p:spPr>
          <a:xfrm>
            <a:off x="2839244" y="3140968"/>
            <a:ext cx="144016" cy="144016"/>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8" name="Straight Arrow Connector 127"/>
          <p:cNvCxnSpPr/>
          <p:nvPr/>
        </p:nvCxnSpPr>
        <p:spPr>
          <a:xfrm flipV="1">
            <a:off x="2623220" y="5733256"/>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3055268" y="1916832"/>
            <a:ext cx="432048"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flipV="1">
            <a:off x="2983260" y="213285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3559324" y="4149080"/>
            <a:ext cx="1368152" cy="646331"/>
          </a:xfrm>
          <a:prstGeom prst="rect">
            <a:avLst/>
          </a:prstGeom>
          <a:noFill/>
        </p:spPr>
        <p:txBody>
          <a:bodyPr wrap="square" rtlCol="0">
            <a:spAutoFit/>
          </a:bodyPr>
          <a:lstStyle/>
          <a:p>
            <a:r>
              <a:rPr lang="fr-BE" dirty="0" smtClean="0"/>
              <a:t>First yield EMP</a:t>
            </a:r>
          </a:p>
        </p:txBody>
      </p:sp>
      <p:cxnSp>
        <p:nvCxnSpPr>
          <p:cNvPr id="156" name="Straight Arrow Connector 155"/>
          <p:cNvCxnSpPr>
            <a:stCxn id="155" idx="1"/>
          </p:cNvCxnSpPr>
          <p:nvPr/>
        </p:nvCxnSpPr>
        <p:spPr>
          <a:xfrm flipH="1">
            <a:off x="3127276" y="4472246"/>
            <a:ext cx="432048" cy="25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2" name="Flowchart: Decision 161"/>
          <p:cNvSpPr/>
          <p:nvPr/>
        </p:nvSpPr>
        <p:spPr>
          <a:xfrm>
            <a:off x="2983260" y="4725144"/>
            <a:ext cx="144016" cy="144016"/>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4" name="Straight Connector 113"/>
          <p:cNvCxnSpPr/>
          <p:nvPr/>
        </p:nvCxnSpPr>
        <p:spPr>
          <a:xfrm flipV="1">
            <a:off x="2911252" y="1988840"/>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62" idx="2"/>
          </p:cNvCxnSpPr>
          <p:nvPr/>
        </p:nvCxnSpPr>
        <p:spPr>
          <a:xfrm>
            <a:off x="3055268" y="4869160"/>
            <a:ext cx="0" cy="864096"/>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3055268" y="57332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983260" y="5867980"/>
            <a:ext cx="936104" cy="369332"/>
          </a:xfrm>
          <a:prstGeom prst="rect">
            <a:avLst/>
          </a:prstGeom>
          <a:noFill/>
        </p:spPr>
        <p:txBody>
          <a:bodyPr wrap="square" rtlCol="0">
            <a:spAutoFit/>
          </a:bodyPr>
          <a:lstStyle/>
          <a:p>
            <a:r>
              <a:rPr lang="fr-BE" dirty="0" smtClean="0">
                <a:sym typeface="Symbol"/>
              </a:rPr>
              <a:t></a:t>
            </a:r>
            <a:r>
              <a:rPr lang="fr-BE" baseline="-25000" dirty="0" smtClean="0">
                <a:sym typeface="Symbol"/>
              </a:rPr>
              <a:t>1Y,EMP</a:t>
            </a:r>
            <a:endParaRPr lang="fr-BE" baseline="-25000" dirty="0" smtClean="0"/>
          </a:p>
        </p:txBody>
      </p:sp>
      <p:sp>
        <p:nvSpPr>
          <p:cNvPr id="95" name="Rectangle 94"/>
          <p:cNvSpPr/>
          <p:nvPr/>
        </p:nvSpPr>
        <p:spPr>
          <a:xfrm>
            <a:off x="3775348" y="836712"/>
            <a:ext cx="5760640" cy="461665"/>
          </a:xfrm>
          <a:prstGeom prst="rect">
            <a:avLst/>
          </a:prstGeom>
        </p:spPr>
        <p:txBody>
          <a:bodyPr wrap="square">
            <a:spAutoFit/>
          </a:bodyPr>
          <a:lstStyle/>
          <a:p>
            <a:r>
              <a:rPr lang="en-GB" sz="2400" b="1" dirty="0" smtClean="0">
                <a:solidFill>
                  <a:srgbClr val="00B050"/>
                </a:solidFill>
              </a:rPr>
              <a:t>Principle of designing EMP – Case c</a:t>
            </a:r>
            <a:endParaRPr lang="fr-BE" sz="2400" b="1" dirty="0">
              <a:solidFill>
                <a:srgbClr val="00B05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369332"/>
          </a:xfrm>
          <a:prstGeom prst="rect">
            <a:avLst/>
          </a:prstGeom>
        </p:spPr>
        <p:txBody>
          <a:bodyPr wrap="square">
            <a:spAutoFit/>
          </a:bodyPr>
          <a:lstStyle/>
          <a:p>
            <a:pPr marL="358775" indent="-358775" algn="just">
              <a:buFont typeface="Wingdings" pitchFamily="2" charset="2"/>
              <a:buChar char="§"/>
            </a:pPr>
            <a:r>
              <a:rPr lang="en-GB" dirty="0" smtClean="0"/>
              <a:t>Step 1: Selecting the target displacement of the retrofitted frame</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34" name="Rectangle 33"/>
          <p:cNvSpPr/>
          <p:nvPr/>
        </p:nvSpPr>
        <p:spPr>
          <a:xfrm>
            <a:off x="462980" y="6156012"/>
            <a:ext cx="9145016" cy="369332"/>
          </a:xfrm>
          <a:prstGeom prst="rect">
            <a:avLst/>
          </a:prstGeom>
        </p:spPr>
        <p:txBody>
          <a:bodyPr wrap="square">
            <a:spAutoFit/>
          </a:bodyPr>
          <a:lstStyle/>
          <a:p>
            <a:pPr algn="ctr"/>
            <a:r>
              <a:rPr lang="en-GB" dirty="0" smtClean="0"/>
              <a:t>Pushover curve of the existing frame and selected target drift (Case study Config2 - EC2-0.05g)</a:t>
            </a:r>
            <a:endParaRPr lang="fr-BE" dirty="0"/>
          </a:p>
        </p:txBody>
      </p:sp>
      <p:pic>
        <p:nvPicPr>
          <p:cNvPr id="150530" name="Picture 2"/>
          <p:cNvPicPr>
            <a:picLocks noChangeAspect="1" noChangeArrowheads="1"/>
          </p:cNvPicPr>
          <p:nvPr/>
        </p:nvPicPr>
        <p:blipFill>
          <a:blip r:embed="rId3" cstate="print"/>
          <a:srcRect/>
          <a:stretch>
            <a:fillRect/>
          </a:stretch>
        </p:blipFill>
        <p:spPr bwMode="auto">
          <a:xfrm>
            <a:off x="460699" y="1032452"/>
            <a:ext cx="9291313" cy="5132852"/>
          </a:xfrm>
          <a:prstGeom prst="rect">
            <a:avLst/>
          </a:prstGeom>
          <a:noFill/>
          <a:ln w="9525">
            <a:noFill/>
            <a:miter lim="800000"/>
            <a:headEnd/>
            <a:tailEnd/>
          </a:ln>
          <a:effectLst/>
        </p:spPr>
      </p:pic>
      <p:sp>
        <p:nvSpPr>
          <p:cNvPr id="25" name="TextBox 24"/>
          <p:cNvSpPr txBox="1"/>
          <p:nvPr/>
        </p:nvSpPr>
        <p:spPr>
          <a:xfrm>
            <a:off x="4567436" y="4725144"/>
            <a:ext cx="1224136" cy="369332"/>
          </a:xfrm>
          <a:prstGeom prst="rect">
            <a:avLst/>
          </a:prstGeom>
          <a:noFill/>
        </p:spPr>
        <p:txBody>
          <a:bodyPr wrap="square" rtlCol="0">
            <a:spAutoFit/>
          </a:bodyPr>
          <a:lstStyle/>
          <a:p>
            <a:r>
              <a:rPr lang="fr-BE" dirty="0" smtClean="0"/>
              <a:t>= 95 mm</a:t>
            </a:r>
            <a:endParaRPr lang="fr-BE" dirty="0"/>
          </a:p>
        </p:txBody>
      </p:sp>
      <p:sp>
        <p:nvSpPr>
          <p:cNvPr id="26" name="TextBox 25"/>
          <p:cNvSpPr txBox="1"/>
          <p:nvPr/>
        </p:nvSpPr>
        <p:spPr>
          <a:xfrm>
            <a:off x="4495428" y="4355812"/>
            <a:ext cx="1224136" cy="369332"/>
          </a:xfrm>
          <a:prstGeom prst="rect">
            <a:avLst/>
          </a:prstGeom>
          <a:noFill/>
        </p:spPr>
        <p:txBody>
          <a:bodyPr wrap="square" rtlCol="0">
            <a:spAutoFit/>
          </a:bodyPr>
          <a:lstStyle/>
          <a:p>
            <a:r>
              <a:rPr lang="fr-BE" dirty="0" smtClean="0"/>
              <a:t>= 93 mm</a:t>
            </a:r>
            <a:endParaRPr lang="fr-B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646331"/>
          </a:xfrm>
          <a:prstGeom prst="rect">
            <a:avLst/>
          </a:prstGeom>
        </p:spPr>
        <p:txBody>
          <a:bodyPr wrap="square">
            <a:spAutoFit/>
          </a:bodyPr>
          <a:lstStyle/>
          <a:p>
            <a:pPr marL="358775" indent="-358775" algn="just">
              <a:buFont typeface="Wingdings" pitchFamily="2" charset="2"/>
              <a:buChar char="§"/>
            </a:pPr>
            <a:r>
              <a:rPr lang="en-GB" dirty="0" smtClean="0"/>
              <a:t>Step 2: Target displacement profile, equivalent SDOF properties of the retrofitted frame and determination of the ductility and Equivalent Viscous Damping (EVD) of the existing frame</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25" name="Table 24"/>
          <p:cNvGraphicFramePr>
            <a:graphicFrameLocks noGrp="1"/>
          </p:cNvGraphicFramePr>
          <p:nvPr/>
        </p:nvGraphicFramePr>
        <p:xfrm>
          <a:off x="390973" y="1412776"/>
          <a:ext cx="9577063" cy="2064258"/>
        </p:xfrm>
        <a:graphic>
          <a:graphicData uri="http://schemas.openxmlformats.org/drawingml/2006/table">
            <a:tbl>
              <a:tblPr/>
              <a:tblGrid>
                <a:gridCol w="1367409"/>
                <a:gridCol w="1367409"/>
                <a:gridCol w="1368449"/>
                <a:gridCol w="1368449"/>
                <a:gridCol w="1368449"/>
                <a:gridCol w="1368449"/>
                <a:gridCol w="1368449"/>
              </a:tblGrid>
              <a:tr h="294894">
                <a:tc>
                  <a:txBody>
                    <a:bodyPr/>
                    <a:lstStyle/>
                    <a:p>
                      <a:pPr algn="ctr">
                        <a:spcBef>
                          <a:spcPts val="300"/>
                        </a:spcBef>
                        <a:spcAft>
                          <a:spcPts val="300"/>
                        </a:spcAft>
                      </a:pPr>
                      <a:r>
                        <a:rPr lang="fr-BE" sz="1800" dirty="0">
                          <a:latin typeface="+mj-lt"/>
                          <a:ea typeface="Times New Roman"/>
                          <a:cs typeface="Times New Roman"/>
                        </a:rPr>
                        <a:t>Story, 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H</a:t>
                      </a:r>
                      <a:r>
                        <a:rPr lang="fr-BE" sz="1800" baseline="-25000" dirty="0">
                          <a:latin typeface="+mj-lt"/>
                          <a:ea typeface="Times New Roman"/>
                          <a:cs typeface="Times New Roman"/>
                        </a:rPr>
                        <a:t>i</a:t>
                      </a:r>
                      <a:r>
                        <a:rPr lang="fr-BE" sz="1800" dirty="0">
                          <a:latin typeface="+mj-lt"/>
                          <a:ea typeface="Times New Roman"/>
                          <a:cs typeface="Times New Roman"/>
                        </a:rPr>
                        <a:t>, </a:t>
                      </a:r>
                      <a:r>
                        <a:rPr lang="fr-BE" sz="1800" dirty="0" smtClean="0">
                          <a:latin typeface="+mj-lt"/>
                          <a:ea typeface="Times New Roman"/>
                          <a:cs typeface="Times New Roman"/>
                        </a:rPr>
                        <a:t>[m]</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m</a:t>
                      </a:r>
                      <a:r>
                        <a:rPr lang="fr-BE" sz="1800" baseline="-25000" dirty="0">
                          <a:latin typeface="+mj-lt"/>
                          <a:ea typeface="Times New Roman"/>
                          <a:cs typeface="Times New Roman"/>
                        </a:rPr>
                        <a:t>i</a:t>
                      </a:r>
                      <a:r>
                        <a:rPr lang="fr-BE" sz="1800" dirty="0">
                          <a:latin typeface="+mj-lt"/>
                          <a:ea typeface="Times New Roman"/>
                          <a:cs typeface="Times New Roman"/>
                        </a:rPr>
                        <a:t>, </a:t>
                      </a:r>
                      <a:r>
                        <a:rPr lang="fr-BE" sz="1800" dirty="0" smtClean="0">
                          <a:latin typeface="+mj-lt"/>
                          <a:ea typeface="Times New Roman"/>
                          <a:cs typeface="Times New Roman"/>
                        </a:rPr>
                        <a:t>[t]</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sym typeface="Symbol"/>
                        </a:rPr>
                        <a:t></a:t>
                      </a:r>
                      <a:r>
                        <a:rPr lang="fr-BE" sz="1800" baseline="-25000" dirty="0">
                          <a:latin typeface="+mj-lt"/>
                          <a:ea typeface="Times New Roman"/>
                          <a:cs typeface="Times New Roman"/>
                        </a:rPr>
                        <a:t>i</a:t>
                      </a:r>
                      <a:r>
                        <a:rPr lang="fr-BE" sz="1800" dirty="0">
                          <a:latin typeface="+mj-lt"/>
                          <a:ea typeface="Times New Roman"/>
                          <a:cs typeface="Times New Roman"/>
                        </a:rPr>
                        <a:t>, </a:t>
                      </a:r>
                      <a:r>
                        <a:rPr lang="fr-BE" sz="1800" dirty="0" smtClean="0">
                          <a:latin typeface="+mj-lt"/>
                          <a:ea typeface="Times New Roman"/>
                          <a:cs typeface="Times New Roman"/>
                        </a:rPr>
                        <a:t>[mm]</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m</a:t>
                      </a:r>
                      <a:r>
                        <a:rPr lang="fr-BE" sz="1800" baseline="-25000" dirty="0">
                          <a:latin typeface="+mj-lt"/>
                          <a:ea typeface="Times New Roman"/>
                          <a:cs typeface="Times New Roman"/>
                        </a:rPr>
                        <a:t>i</a:t>
                      </a:r>
                      <a:r>
                        <a:rPr lang="fr-BE" sz="1800" dirty="0">
                          <a:latin typeface="+mj-lt"/>
                          <a:ea typeface="Times New Roman"/>
                          <a:cs typeface="Times New Roman"/>
                          <a:sym typeface="Symbol"/>
                        </a:rPr>
                        <a:t></a:t>
                      </a:r>
                      <a:r>
                        <a:rPr lang="fr-BE" sz="1800" baseline="-25000" dirty="0">
                          <a:latin typeface="+mj-lt"/>
                          <a:ea typeface="Times New Roman"/>
                          <a:cs typeface="Times New Roman"/>
                        </a:rPr>
                        <a:t>i</a:t>
                      </a:r>
                      <a:r>
                        <a:rPr lang="fr-BE" sz="1800" dirty="0">
                          <a:latin typeface="+mj-lt"/>
                          <a:ea typeface="Times New Roman"/>
                          <a:cs typeface="Times New Roman"/>
                        </a:rPr>
                        <a:t>, </a:t>
                      </a:r>
                      <a:r>
                        <a:rPr lang="fr-BE" sz="1800" dirty="0" smtClean="0">
                          <a:latin typeface="+mj-lt"/>
                          <a:ea typeface="Times New Roman"/>
                          <a:cs typeface="Times New Roman"/>
                        </a:rPr>
                        <a:t>[tm]</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m</a:t>
                      </a:r>
                      <a:r>
                        <a:rPr lang="fr-BE" sz="1800" baseline="-25000" dirty="0">
                          <a:latin typeface="+mj-lt"/>
                          <a:ea typeface="Times New Roman"/>
                          <a:cs typeface="Times New Roman"/>
                        </a:rPr>
                        <a:t>i</a:t>
                      </a:r>
                      <a:r>
                        <a:rPr lang="fr-BE" sz="1800" dirty="0">
                          <a:latin typeface="+mj-lt"/>
                          <a:ea typeface="Times New Roman"/>
                          <a:cs typeface="Times New Roman"/>
                          <a:sym typeface="Symbol"/>
                        </a:rPr>
                        <a:t></a:t>
                      </a:r>
                      <a:r>
                        <a:rPr lang="fr-BE" sz="1800" baseline="-25000" dirty="0">
                          <a:latin typeface="+mj-lt"/>
                          <a:ea typeface="Times New Roman"/>
                          <a:cs typeface="Times New Roman"/>
                        </a:rPr>
                        <a:t>i</a:t>
                      </a:r>
                      <a:r>
                        <a:rPr lang="fr-BE" sz="1800" baseline="30000" dirty="0">
                          <a:latin typeface="+mj-lt"/>
                          <a:ea typeface="Times New Roman"/>
                          <a:cs typeface="Times New Roman"/>
                        </a:rPr>
                        <a:t>2</a:t>
                      </a:r>
                      <a:r>
                        <a:rPr lang="fr-BE" sz="1800" dirty="0">
                          <a:latin typeface="+mj-lt"/>
                          <a:ea typeface="Times New Roman"/>
                          <a:cs typeface="Times New Roman"/>
                        </a:rPr>
                        <a:t>, </a:t>
                      </a:r>
                      <a:r>
                        <a:rPr lang="fr-BE" sz="1800" dirty="0" smtClean="0">
                          <a:latin typeface="+mj-lt"/>
                          <a:ea typeface="Times New Roman"/>
                          <a:cs typeface="Times New Roman"/>
                        </a:rPr>
                        <a:t>[tm</a:t>
                      </a:r>
                      <a:r>
                        <a:rPr lang="fr-BE" sz="1800" baseline="30000" dirty="0" smtClean="0">
                          <a:latin typeface="+mj-lt"/>
                          <a:ea typeface="Times New Roman"/>
                          <a:cs typeface="Times New Roman"/>
                        </a:rPr>
                        <a:t>2</a:t>
                      </a:r>
                      <a:r>
                        <a:rPr lang="fr-BE" sz="1800" baseline="0" dirty="0" smtClean="0">
                          <a:latin typeface="+mj-lt"/>
                          <a:ea typeface="Times New Roman"/>
                          <a:cs typeface="Times New Roman"/>
                        </a:rPr>
                        <a:t>]</a:t>
                      </a:r>
                      <a:endParaRPr lang="fr-BE" sz="1800" baseline="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m</a:t>
                      </a:r>
                      <a:r>
                        <a:rPr lang="fr-BE" sz="1800" baseline="-25000" dirty="0">
                          <a:latin typeface="+mj-lt"/>
                          <a:ea typeface="Times New Roman"/>
                          <a:cs typeface="Times New Roman"/>
                        </a:rPr>
                        <a:t>i</a:t>
                      </a:r>
                      <a:r>
                        <a:rPr lang="fr-BE" sz="1800" dirty="0">
                          <a:latin typeface="+mj-lt"/>
                          <a:ea typeface="Times New Roman"/>
                          <a:cs typeface="Times New Roman"/>
                          <a:sym typeface="Symbol"/>
                        </a:rPr>
                        <a:t></a:t>
                      </a:r>
                      <a:r>
                        <a:rPr lang="fr-BE" sz="1800" baseline="-25000" dirty="0">
                          <a:latin typeface="+mj-lt"/>
                          <a:ea typeface="Times New Roman"/>
                          <a:cs typeface="Times New Roman"/>
                        </a:rPr>
                        <a:t>i</a:t>
                      </a:r>
                      <a:r>
                        <a:rPr lang="fr-BE" sz="1800" dirty="0">
                          <a:latin typeface="+mj-lt"/>
                          <a:ea typeface="Times New Roman"/>
                          <a:cs typeface="Times New Roman"/>
                        </a:rPr>
                        <a:t>H</a:t>
                      </a:r>
                      <a:r>
                        <a:rPr lang="fr-BE" sz="1800" baseline="-25000" dirty="0">
                          <a:latin typeface="+mj-lt"/>
                          <a:ea typeface="Times New Roman"/>
                          <a:cs typeface="Times New Roman"/>
                        </a:rPr>
                        <a:t>i</a:t>
                      </a:r>
                      <a:r>
                        <a:rPr lang="fr-BE" sz="1800" dirty="0">
                          <a:latin typeface="+mj-lt"/>
                          <a:ea typeface="Times New Roman"/>
                          <a:cs typeface="Times New Roman"/>
                        </a:rPr>
                        <a:t>, </a:t>
                      </a:r>
                      <a:r>
                        <a:rPr lang="fr-BE" sz="1800" dirty="0" smtClean="0">
                          <a:latin typeface="+mj-lt"/>
                          <a:ea typeface="Times New Roman"/>
                          <a:cs typeface="Times New Roman"/>
                        </a:rPr>
                        <a:t>[tm</a:t>
                      </a:r>
                      <a:r>
                        <a:rPr lang="fr-BE" sz="1800" baseline="30000" dirty="0" smtClean="0">
                          <a:latin typeface="+mj-lt"/>
                          <a:ea typeface="Times New Roman"/>
                          <a:cs typeface="Times New Roman"/>
                        </a:rPr>
                        <a:t>2</a:t>
                      </a:r>
                      <a:r>
                        <a:rPr lang="fr-BE" sz="1800" baseline="0" dirty="0" smtClean="0">
                          <a:latin typeface="+mj-lt"/>
                          <a:ea typeface="Times New Roman"/>
                          <a:cs typeface="Times New Roman"/>
                        </a:rPr>
                        <a:t>]</a:t>
                      </a:r>
                      <a:endParaRPr lang="fr-BE" sz="1800" baseline="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94">
                <a:tc>
                  <a:txBody>
                    <a:bodyPr/>
                    <a:lstStyle/>
                    <a:p>
                      <a:pPr algn="ctr">
                        <a:spcBef>
                          <a:spcPts val="300"/>
                        </a:spcBef>
                        <a:spcAft>
                          <a:spcPts val="300"/>
                        </a:spcAft>
                      </a:pPr>
                      <a:r>
                        <a:rPr lang="fr-BE" sz="1800">
                          <a:latin typeface="+mj-lt"/>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93</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5.14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95.07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94">
                <a:tc>
                  <a:txBody>
                    <a:bodyPr/>
                    <a:lstStyle/>
                    <a:p>
                      <a:pPr algn="ctr">
                        <a:spcBef>
                          <a:spcPts val="300"/>
                        </a:spcBef>
                        <a:spcAft>
                          <a:spcPts val="300"/>
                        </a:spcAft>
                      </a:pPr>
                      <a:r>
                        <a:rPr lang="fr-BE" sz="1800">
                          <a:latin typeface="+mj-lt"/>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82</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75.93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94">
                <a:tc>
                  <a:txBody>
                    <a:bodyPr/>
                    <a:lstStyle/>
                    <a:p>
                      <a:pPr algn="ctr">
                        <a:spcBef>
                          <a:spcPts val="300"/>
                        </a:spcBef>
                        <a:spcAft>
                          <a:spcPts val="300"/>
                        </a:spcAft>
                      </a:pPr>
                      <a:r>
                        <a:rPr lang="fr-BE" sz="1800">
                          <a:latin typeface="+mj-lt"/>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69</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51.91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94">
                <a:tc>
                  <a:txBody>
                    <a:bodyPr/>
                    <a:lstStyle/>
                    <a:p>
                      <a:pPr algn="ctr">
                        <a:spcBef>
                          <a:spcPts val="300"/>
                        </a:spcBef>
                        <a:spcAft>
                          <a:spcPts val="300"/>
                        </a:spcAft>
                      </a:pPr>
                      <a:r>
                        <a:rPr lang="fr-BE" sz="1800">
                          <a:latin typeface="+mj-lt"/>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55</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31.45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94">
                <a:tc>
                  <a:txBody>
                    <a:bodyPr/>
                    <a:lstStyle/>
                    <a:p>
                      <a:pPr algn="ctr">
                        <a:spcBef>
                          <a:spcPts val="300"/>
                        </a:spcBef>
                        <a:spcAft>
                          <a:spcPts val="300"/>
                        </a:spcAft>
                      </a:pPr>
                      <a:r>
                        <a:rPr lang="fr-BE" sz="1800">
                          <a:latin typeface="+mj-lt"/>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40</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15.41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94">
                <a:tc>
                  <a:txBody>
                    <a:bodyPr/>
                    <a:lstStyle/>
                    <a:p>
                      <a:pPr algn="ctr">
                        <a:spcBef>
                          <a:spcPts val="300"/>
                        </a:spcBef>
                        <a:spcAft>
                          <a:spcPts val="300"/>
                        </a:spcAft>
                      </a:pPr>
                      <a:r>
                        <a:rPr lang="fr-BE" sz="1800">
                          <a:latin typeface="+mj-lt"/>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22</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4.67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7219" name="Object 3"/>
          <p:cNvGraphicFramePr>
            <a:graphicFrameLocks noChangeAspect="1"/>
          </p:cNvGraphicFramePr>
          <p:nvPr/>
        </p:nvGraphicFramePr>
        <p:xfrm>
          <a:off x="627063" y="4292600"/>
          <a:ext cx="4278312" cy="649288"/>
        </p:xfrm>
        <a:graphic>
          <a:graphicData uri="http://schemas.openxmlformats.org/presentationml/2006/ole">
            <p:oleObj spid="_x0000_s137219" name="Equation" r:id="rId4" imgW="2361960" imgH="368280" progId="Equation.DSMT4">
              <p:embed/>
            </p:oleObj>
          </a:graphicData>
        </a:graphic>
      </p:graphicFrame>
      <p:graphicFrame>
        <p:nvGraphicFramePr>
          <p:cNvPr id="137218" name="Object 2"/>
          <p:cNvGraphicFramePr>
            <a:graphicFrameLocks noChangeAspect="1"/>
          </p:cNvGraphicFramePr>
          <p:nvPr/>
        </p:nvGraphicFramePr>
        <p:xfrm>
          <a:off x="5359524" y="4005064"/>
          <a:ext cx="4176464" cy="936104"/>
        </p:xfrm>
        <a:graphic>
          <a:graphicData uri="http://schemas.openxmlformats.org/presentationml/2006/ole">
            <p:oleObj spid="_x0000_s137218" name="Equation" r:id="rId5" imgW="2489200" imgH="546100" progId="Equation.3">
              <p:embed/>
            </p:oleObj>
          </a:graphicData>
        </a:graphic>
      </p:graphicFrame>
      <p:graphicFrame>
        <p:nvGraphicFramePr>
          <p:cNvPr id="137217" name="Object 1"/>
          <p:cNvGraphicFramePr>
            <a:graphicFrameLocks noChangeAspect="1"/>
          </p:cNvGraphicFramePr>
          <p:nvPr/>
        </p:nvGraphicFramePr>
        <p:xfrm>
          <a:off x="5100638" y="5157788"/>
          <a:ext cx="4619625" cy="647700"/>
        </p:xfrm>
        <a:graphic>
          <a:graphicData uri="http://schemas.openxmlformats.org/presentationml/2006/ole">
            <p:oleObj spid="_x0000_s137217" name="Equation" r:id="rId6" imgW="2565360" imgH="368280" progId="Equation.DSMT4">
              <p:embed/>
            </p:oleObj>
          </a:graphicData>
        </a:graphic>
      </p:graphicFrame>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a:xfrm>
            <a:off x="462980" y="3645024"/>
            <a:ext cx="9433048" cy="646331"/>
          </a:xfrm>
          <a:prstGeom prst="rect">
            <a:avLst/>
          </a:prstGeom>
        </p:spPr>
        <p:txBody>
          <a:bodyPr wrap="square">
            <a:spAutoFit/>
          </a:bodyPr>
          <a:lstStyle/>
          <a:p>
            <a:pPr marL="358775" indent="-358775">
              <a:buFont typeface="Wingdings" pitchFamily="2" charset="2"/>
              <a:buChar char="§"/>
            </a:pPr>
            <a:r>
              <a:rPr lang="en-GB" dirty="0" smtClean="0"/>
              <a:t>The design displacement, </a:t>
            </a:r>
            <a:r>
              <a:rPr lang="en-GB" dirty="0" smtClean="0">
                <a:sym typeface="Symbol"/>
              </a:rPr>
              <a:t></a:t>
            </a:r>
            <a:r>
              <a:rPr lang="en-GB" baseline="-25000" dirty="0" smtClean="0"/>
              <a:t>d</a:t>
            </a:r>
            <a:r>
              <a:rPr lang="en-GB" dirty="0" smtClean="0"/>
              <a:t>, the effective mass, m</a:t>
            </a:r>
            <a:r>
              <a:rPr lang="en-GB" baseline="-25000" dirty="0" smtClean="0"/>
              <a:t>e</a:t>
            </a:r>
            <a:r>
              <a:rPr lang="en-GB" dirty="0" smtClean="0"/>
              <a:t>, the effective height, H</a:t>
            </a:r>
            <a:r>
              <a:rPr lang="en-GB" baseline="-25000" dirty="0" smtClean="0"/>
              <a:t>e</a:t>
            </a:r>
            <a:r>
              <a:rPr lang="en-GB" dirty="0" smtClean="0"/>
              <a:t>, of the equivalent SDOF system</a:t>
            </a:r>
            <a:endParaRPr lang="fr-BE" dirty="0"/>
          </a:p>
        </p:txBody>
      </p:sp>
      <p:sp>
        <p:nvSpPr>
          <p:cNvPr id="29" name="Rectangle 28"/>
          <p:cNvSpPr/>
          <p:nvPr/>
        </p:nvSpPr>
        <p:spPr>
          <a:xfrm>
            <a:off x="462980" y="5807005"/>
            <a:ext cx="9433048" cy="369332"/>
          </a:xfrm>
          <a:prstGeom prst="rect">
            <a:avLst/>
          </a:prstGeom>
        </p:spPr>
        <p:txBody>
          <a:bodyPr wrap="square">
            <a:spAutoFit/>
          </a:bodyPr>
          <a:lstStyle/>
          <a:p>
            <a:pPr marL="358775" indent="-358775">
              <a:buFont typeface="Wingdings" pitchFamily="2" charset="2"/>
              <a:buChar char="§"/>
            </a:pPr>
            <a:r>
              <a:rPr lang="en-GB" dirty="0" smtClean="0"/>
              <a:t>The EVD of RC frames is 5% because target drift is less than yield drift.</a:t>
            </a:r>
            <a:endParaRPr lang="fr-B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646331"/>
          </a:xfrm>
          <a:prstGeom prst="rect">
            <a:avLst/>
          </a:prstGeom>
        </p:spPr>
        <p:txBody>
          <a:bodyPr wrap="square">
            <a:spAutoFit/>
          </a:bodyPr>
          <a:lstStyle/>
          <a:p>
            <a:pPr marL="358775" indent="-358775" algn="just">
              <a:buFont typeface="Wingdings" pitchFamily="2" charset="2"/>
              <a:buChar char="§"/>
            </a:pPr>
            <a:r>
              <a:rPr lang="en-GB" dirty="0" smtClean="0"/>
              <a:t>Step 3: Assuming the unit base shear acting on the retrofitted frame; proportioning this base shear to the RC frame and to the EMP system; determining the shear story on EMP system</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1" name="Table 30"/>
          <p:cNvGraphicFramePr>
            <a:graphicFrameLocks noGrp="1"/>
          </p:cNvGraphicFramePr>
          <p:nvPr/>
        </p:nvGraphicFramePr>
        <p:xfrm>
          <a:off x="318964" y="2240811"/>
          <a:ext cx="9649073" cy="3205699"/>
        </p:xfrm>
        <a:graphic>
          <a:graphicData uri="http://schemas.openxmlformats.org/drawingml/2006/table">
            <a:tbl>
              <a:tblPr/>
              <a:tblGrid>
                <a:gridCol w="1221572"/>
                <a:gridCol w="1408765"/>
                <a:gridCol w="1408765"/>
                <a:gridCol w="1404905"/>
                <a:gridCol w="1404905"/>
                <a:gridCol w="1401046"/>
                <a:gridCol w="1399115"/>
              </a:tblGrid>
              <a:tr h="466368">
                <a:tc>
                  <a:txBody>
                    <a:bodyPr/>
                    <a:lstStyle/>
                    <a:p>
                      <a:pPr algn="ctr">
                        <a:spcBef>
                          <a:spcPts val="300"/>
                        </a:spcBef>
                        <a:spcAft>
                          <a:spcPts val="300"/>
                        </a:spcAft>
                      </a:pPr>
                      <a:r>
                        <a:rPr lang="fr-BE" sz="1800" dirty="0" smtClean="0">
                          <a:latin typeface="+mj-lt"/>
                          <a:ea typeface="Times New Roman"/>
                          <a:cs typeface="Times New Roman"/>
                        </a:rPr>
                        <a:t>Story, i</a:t>
                      </a:r>
                      <a:endParaRPr lang="fr-BE" sz="18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i,total</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i,total</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i,MRF</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i,MRF</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i,EMP</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V</a:t>
                      </a:r>
                      <a:r>
                        <a:rPr lang="fr-BE" sz="1800" baseline="-25000" dirty="0">
                          <a:latin typeface="+mj-lt"/>
                          <a:ea typeface="Times New Roman"/>
                          <a:cs typeface="Times New Roman"/>
                        </a:rPr>
                        <a:t>i,EMP</a:t>
                      </a:r>
                      <a:endParaRPr lang="fr-BE" sz="18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a:latin typeface="+mj-lt"/>
                          <a:ea typeface="Times New Roman"/>
                          <a:cs typeface="Times New Roman"/>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0.242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0.024</a:t>
                      </a:r>
                      <a:endParaRPr lang="fr-BE" sz="18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0.024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0.218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a:latin typeface="+mj-lt"/>
                          <a:ea typeface="Times New Roman"/>
                          <a:cs typeface="Times New Roman"/>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0.231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0.473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0.426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dirty="0">
                          <a:latin typeface="+mj-lt"/>
                          <a:ea typeface="Times New Roman"/>
                          <a:cs typeface="Times New Roman"/>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0.196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0.669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0.067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0.176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0.602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0.825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0.083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0.141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0.743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a:latin typeface="+mj-lt"/>
                          <a:ea typeface="Times New Roman"/>
                          <a:cs typeface="Times New Roman"/>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0.937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0.094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0.101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0.843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a:latin typeface="+mj-lt"/>
                          <a:ea typeface="Times New Roman"/>
                          <a:cs typeface="Times New Roman"/>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0.063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0.057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0.900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3">
                <a:tc>
                  <a:txBody>
                    <a:bodyPr/>
                    <a:lstStyle/>
                    <a:p>
                      <a:pPr algn="ctr">
                        <a:spcBef>
                          <a:spcPts val="300"/>
                        </a:spcBef>
                        <a:spcAft>
                          <a:spcPts val="300"/>
                        </a:spcAft>
                      </a:pPr>
                      <a:r>
                        <a:rPr lang="fr-BE" sz="1800" dirty="0">
                          <a:latin typeface="+mj-lt"/>
                          <a:ea typeface="Times New Roman"/>
                          <a:cs typeface="Times New Roman"/>
                        </a:rPr>
                        <a:t>SUM</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4.147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0.415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0.900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3.733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Rectangle 32"/>
          <p:cNvSpPr/>
          <p:nvPr/>
        </p:nvSpPr>
        <p:spPr>
          <a:xfrm>
            <a:off x="390972" y="1556792"/>
            <a:ext cx="9577064" cy="646331"/>
          </a:xfrm>
          <a:prstGeom prst="rect">
            <a:avLst/>
          </a:prstGeom>
        </p:spPr>
        <p:txBody>
          <a:bodyPr wrap="square">
            <a:spAutoFit/>
          </a:bodyPr>
          <a:lstStyle/>
          <a:p>
            <a:pPr algn="ctr"/>
            <a:r>
              <a:rPr lang="en-GB" dirty="0" smtClean="0"/>
              <a:t>Distributing the total base shear to the RC frame and to the EMP system and calculation of the shear story on the RC frame and on the EMP (</a:t>
            </a:r>
            <a:r>
              <a:rPr lang="en-GB" dirty="0" err="1" smtClean="0"/>
              <a:t>Config</a:t>
            </a:r>
            <a:r>
              <a:rPr lang="en-GB" dirty="0" smtClean="0"/>
              <a:t>. 2/Case EC2-0.05g) (10% </a:t>
            </a:r>
            <a:r>
              <a:rPr lang="en-GB" dirty="0" err="1" smtClean="0"/>
              <a:t>V</a:t>
            </a:r>
            <a:r>
              <a:rPr lang="en-GB" baseline="-25000" dirty="0" err="1" smtClean="0"/>
              <a:t>b</a:t>
            </a:r>
            <a:r>
              <a:rPr lang="en-GB" dirty="0" smtClean="0"/>
              <a:t> assigned to MRF)</a:t>
            </a:r>
            <a:endParaRPr lang="fr-B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646331"/>
          </a:xfrm>
          <a:prstGeom prst="rect">
            <a:avLst/>
          </a:prstGeom>
        </p:spPr>
        <p:txBody>
          <a:bodyPr wrap="square">
            <a:spAutoFit/>
          </a:bodyPr>
          <a:lstStyle/>
          <a:p>
            <a:pPr marL="358775" indent="-358775" algn="just">
              <a:buFont typeface="Wingdings" pitchFamily="2" charset="2"/>
              <a:buChar char="§"/>
            </a:pPr>
            <a:r>
              <a:rPr lang="en-GB" dirty="0" smtClean="0"/>
              <a:t>Step 4: Choosing the yield drifts for the EMP; determining ductility of EMP system and EVD of the EMP system</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a:xfrm>
            <a:off x="462980" y="5158933"/>
            <a:ext cx="9433048" cy="369332"/>
          </a:xfrm>
          <a:prstGeom prst="rect">
            <a:avLst/>
          </a:prstGeom>
        </p:spPr>
        <p:txBody>
          <a:bodyPr wrap="square">
            <a:spAutoFit/>
          </a:bodyPr>
          <a:lstStyle/>
          <a:p>
            <a:pPr marL="358775" indent="-358775">
              <a:buFont typeface="Wingdings" pitchFamily="2" charset="2"/>
              <a:buChar char="§"/>
            </a:pPr>
            <a:r>
              <a:rPr lang="en-GB" dirty="0" smtClean="0"/>
              <a:t>The overall ductility of the EMP; the EVD of the EMP system</a:t>
            </a:r>
            <a:endParaRPr lang="fr-BE" dirty="0"/>
          </a:p>
        </p:txBody>
      </p:sp>
      <p:graphicFrame>
        <p:nvGraphicFramePr>
          <p:cNvPr id="29" name="Table 28"/>
          <p:cNvGraphicFramePr>
            <a:graphicFrameLocks noGrp="1"/>
          </p:cNvGraphicFramePr>
          <p:nvPr/>
        </p:nvGraphicFramePr>
        <p:xfrm>
          <a:off x="462980" y="1844824"/>
          <a:ext cx="9361041" cy="3096345"/>
        </p:xfrm>
        <a:graphic>
          <a:graphicData uri="http://schemas.openxmlformats.org/drawingml/2006/table">
            <a:tbl>
              <a:tblPr/>
              <a:tblGrid>
                <a:gridCol w="889298"/>
                <a:gridCol w="902404"/>
                <a:gridCol w="851855"/>
                <a:gridCol w="848111"/>
                <a:gridCol w="1024098"/>
                <a:gridCol w="1024098"/>
                <a:gridCol w="1870336"/>
                <a:gridCol w="1950841"/>
              </a:tblGrid>
              <a:tr h="669284">
                <a:tc>
                  <a:txBody>
                    <a:bodyPr/>
                    <a:lstStyle/>
                    <a:p>
                      <a:pPr algn="ctr">
                        <a:spcBef>
                          <a:spcPts val="300"/>
                        </a:spcBef>
                        <a:spcAft>
                          <a:spcPts val="300"/>
                        </a:spcAft>
                      </a:pPr>
                      <a:r>
                        <a:rPr lang="fr-BE" sz="1800" dirty="0">
                          <a:latin typeface="+mj-lt"/>
                          <a:ea typeface="Times New Roman"/>
                          <a:cs typeface="Times New Roman"/>
                        </a:rPr>
                        <a:t>Story, 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Story height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sym typeface="Symbol"/>
                        </a:rPr>
                        <a:t></a:t>
                      </a:r>
                      <a:r>
                        <a:rPr lang="fr-BE" sz="1800" baseline="-25000">
                          <a:latin typeface="+mj-lt"/>
                          <a:ea typeface="Times New Roman"/>
                          <a:cs typeface="Times New Roman"/>
                        </a:rPr>
                        <a:t>y,EMP</a:t>
                      </a:r>
                      <a:r>
                        <a:rPr lang="fr-BE" sz="1800">
                          <a:latin typeface="+mj-lt"/>
                          <a:ea typeface="Times New Roman"/>
                          <a:cs typeface="Times New Roman"/>
                        </a:rPr>
                        <a:t> (rad)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sym typeface="Symbol"/>
                        </a:rPr>
                        <a:t></a:t>
                      </a:r>
                      <a:r>
                        <a:rPr lang="fr-BE" sz="1800" baseline="-25000">
                          <a:latin typeface="+mj-lt"/>
                          <a:ea typeface="Times New Roman"/>
                          <a:cs typeface="Times New Roman"/>
                        </a:rPr>
                        <a:t>i,EMP</a:t>
                      </a:r>
                      <a:r>
                        <a:rPr lang="fr-BE" sz="1800">
                          <a:latin typeface="+mj-lt"/>
                          <a:ea typeface="Times New Roman"/>
                          <a:cs typeface="Times New Roman"/>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sym typeface="Symbol"/>
                        </a:rPr>
                        <a:t></a:t>
                      </a:r>
                      <a:r>
                        <a:rPr lang="fr-BE" sz="1800" baseline="-25000" dirty="0">
                          <a:latin typeface="+mj-lt"/>
                          <a:ea typeface="Times New Roman"/>
                          <a:cs typeface="Times New Roman"/>
                        </a:rPr>
                        <a:t>y,EMP</a:t>
                      </a:r>
                      <a:r>
                        <a:rPr lang="fr-BE" sz="1800" dirty="0">
                          <a:latin typeface="+mj-lt"/>
                          <a:ea typeface="Times New Roman"/>
                          <a:cs typeface="Times New Roman"/>
                        </a:rPr>
                        <a:t> (m)</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i,EMP</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i,EMP</a:t>
                      </a:r>
                      <a:r>
                        <a:rPr lang="fr-BE" sz="1800">
                          <a:latin typeface="+mj-lt"/>
                          <a:ea typeface="Times New Roman"/>
                          <a:cs typeface="Times New Roman"/>
                          <a:sym typeface="Symbol"/>
                        </a:rPr>
                        <a:t></a:t>
                      </a:r>
                      <a:r>
                        <a:rPr lang="fr-BE" sz="1800" baseline="-25000">
                          <a:latin typeface="+mj-lt"/>
                          <a:ea typeface="Times New Roman"/>
                          <a:cs typeface="Times New Roman"/>
                        </a:rPr>
                        <a:t>i,EMP</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800" dirty="0" err="1">
                          <a:latin typeface="+mj-lt"/>
                          <a:ea typeface="Times New Roman"/>
                          <a:cs typeface="Times New Roman"/>
                        </a:rPr>
                        <a:t>V</a:t>
                      </a:r>
                      <a:r>
                        <a:rPr lang="en-US" sz="1800" baseline="-25000" dirty="0" err="1">
                          <a:latin typeface="+mj-lt"/>
                          <a:ea typeface="Times New Roman"/>
                          <a:cs typeface="Times New Roman"/>
                        </a:rPr>
                        <a:t>i,EMP</a:t>
                      </a:r>
                      <a:r>
                        <a:rPr lang="fr-BE" sz="1800" dirty="0">
                          <a:latin typeface="+mj-lt"/>
                          <a:ea typeface="Times New Roman"/>
                          <a:cs typeface="Times New Roman"/>
                          <a:sym typeface="Symbol"/>
                        </a:rPr>
                        <a:t></a:t>
                      </a:r>
                      <a:r>
                        <a:rPr lang="en-US" sz="1800" baseline="-25000" dirty="0" err="1">
                          <a:latin typeface="+mj-lt"/>
                          <a:ea typeface="Times New Roman"/>
                          <a:cs typeface="Times New Roman"/>
                        </a:rPr>
                        <a:t>i,EMP</a:t>
                      </a:r>
                      <a:r>
                        <a:rPr lang="fr-BE" sz="1800" dirty="0">
                          <a:latin typeface="+mj-lt"/>
                          <a:ea typeface="Times New Roman"/>
                          <a:cs typeface="Times New Roman"/>
                          <a:sym typeface="Symbol"/>
                        </a:rPr>
                        <a:t></a:t>
                      </a:r>
                      <a:r>
                        <a:rPr lang="en-US" sz="1800" baseline="-25000" dirty="0" err="1">
                          <a:latin typeface="+mj-lt"/>
                          <a:ea typeface="Times New Roman"/>
                          <a:cs typeface="Times New Roman"/>
                        </a:rPr>
                        <a:t>i,EMP</a:t>
                      </a:r>
                      <a:endParaRPr lang="fr-BE" sz="18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pPr algn="ctr">
                        <a:spcBef>
                          <a:spcPts val="300"/>
                        </a:spcBef>
                        <a:spcAft>
                          <a:spcPts val="300"/>
                        </a:spcAft>
                      </a:pPr>
                      <a:r>
                        <a:rPr lang="fr-BE" sz="1800">
                          <a:latin typeface="+mj-lt"/>
                          <a:ea typeface="Times New Roman"/>
                          <a:cs typeface="Times New Roman"/>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0.00094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pPr algn="ctr">
                        <a:spcBef>
                          <a:spcPts val="300"/>
                        </a:spcBef>
                        <a:spcAft>
                          <a:spcPts val="300"/>
                        </a:spcAft>
                      </a:pPr>
                      <a:r>
                        <a:rPr lang="fr-BE" sz="1800">
                          <a:latin typeface="+mj-lt"/>
                          <a:ea typeface="Times New Roman"/>
                          <a:cs typeface="Times New Roman"/>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1.38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0.00244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pPr algn="ctr">
                        <a:spcBef>
                          <a:spcPts val="300"/>
                        </a:spcBef>
                        <a:spcAft>
                          <a:spcPts val="300"/>
                        </a:spcAft>
                      </a:pPr>
                      <a:r>
                        <a:rPr lang="fr-BE" sz="1800">
                          <a:latin typeface="+mj-lt"/>
                          <a:ea typeface="Times New Roman"/>
                          <a:cs typeface="Times New Roman"/>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0.602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0.00441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1.74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0.743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0.0039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0.00676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pPr algn="ctr">
                        <a:spcBef>
                          <a:spcPts val="300"/>
                        </a:spcBef>
                        <a:spcAft>
                          <a:spcPts val="300"/>
                        </a:spcAft>
                      </a:pPr>
                      <a:r>
                        <a:rPr lang="fr-BE" sz="1800">
                          <a:latin typeface="+mj-lt"/>
                          <a:ea typeface="Times New Roman"/>
                          <a:cs typeface="Times New Roman"/>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1.92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0.843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0.0049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0.00935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pPr algn="ctr">
                        <a:spcBef>
                          <a:spcPts val="300"/>
                        </a:spcBef>
                        <a:spcAft>
                          <a:spcPts val="300"/>
                        </a:spcAft>
                      </a:pPr>
                      <a:r>
                        <a:rPr lang="fr-BE" sz="1800">
                          <a:latin typeface="+mj-lt"/>
                          <a:ea typeface="Times New Roman"/>
                          <a:cs typeface="Times New Roman"/>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0.0105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0.900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0.0057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0.01210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23">
                <a:tc>
                  <a:txBody>
                    <a:bodyPr/>
                    <a:lstStyle/>
                    <a:p>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BE" sz="18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sym typeface="Symbol"/>
                        </a:rPr>
                        <a:t></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0.0198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0.03600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Rectangle 29"/>
          <p:cNvSpPr/>
          <p:nvPr/>
        </p:nvSpPr>
        <p:spPr>
          <a:xfrm>
            <a:off x="1111052" y="1412776"/>
            <a:ext cx="7776864" cy="369332"/>
          </a:xfrm>
          <a:prstGeom prst="rect">
            <a:avLst/>
          </a:prstGeom>
        </p:spPr>
        <p:txBody>
          <a:bodyPr wrap="square">
            <a:spAutoFit/>
          </a:bodyPr>
          <a:lstStyle/>
          <a:p>
            <a:pPr algn="ctr"/>
            <a:r>
              <a:rPr lang="en-GB" dirty="0" smtClean="0"/>
              <a:t>EMP design ductility demand calculation summary (</a:t>
            </a:r>
            <a:r>
              <a:rPr lang="en-GB" dirty="0" err="1" smtClean="0"/>
              <a:t>Config</a:t>
            </a:r>
            <a:r>
              <a:rPr lang="en-GB" dirty="0" smtClean="0"/>
              <a:t>. 2/Case EC2-0.05g)</a:t>
            </a:r>
            <a:endParaRPr lang="fr-BE" dirty="0"/>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39265" name="Object 1"/>
          <p:cNvGraphicFramePr>
            <a:graphicFrameLocks noChangeAspect="1"/>
          </p:cNvGraphicFramePr>
          <p:nvPr/>
        </p:nvGraphicFramePr>
        <p:xfrm>
          <a:off x="790575" y="5589588"/>
          <a:ext cx="4383088" cy="715962"/>
        </p:xfrm>
        <a:graphic>
          <a:graphicData uri="http://schemas.openxmlformats.org/presentationml/2006/ole">
            <p:oleObj spid="_x0000_s139265" name="Equation" r:id="rId4" imgW="2476440" imgH="431640" progId="Equation.DSMT4">
              <p:embed/>
            </p:oleObj>
          </a:graphicData>
        </a:graphic>
      </p:graphicFrame>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39267" name="Object 3"/>
          <p:cNvGraphicFramePr>
            <a:graphicFrameLocks noChangeAspect="1"/>
          </p:cNvGraphicFramePr>
          <p:nvPr/>
        </p:nvGraphicFramePr>
        <p:xfrm>
          <a:off x="5647556" y="5589240"/>
          <a:ext cx="4320480" cy="648072"/>
        </p:xfrm>
        <a:graphic>
          <a:graphicData uri="http://schemas.openxmlformats.org/presentationml/2006/ole">
            <p:oleObj spid="_x0000_s139267" name="Equation" r:id="rId5" imgW="2870200" imgH="4445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646331"/>
          </a:xfrm>
          <a:prstGeom prst="rect">
            <a:avLst/>
          </a:prstGeom>
        </p:spPr>
        <p:txBody>
          <a:bodyPr wrap="square">
            <a:spAutoFit/>
          </a:bodyPr>
          <a:lstStyle/>
          <a:p>
            <a:pPr marL="358775" indent="-358775" algn="just">
              <a:buFont typeface="Wingdings" pitchFamily="2" charset="2"/>
              <a:buChar char="§"/>
            </a:pPr>
            <a:r>
              <a:rPr lang="en-GB" dirty="0" smtClean="0"/>
              <a:t>Step 5: Determining OTM of both EMP and existing frame and calculating the Equivalent Viscous Damping of the retrofitted RC-MRF with EMP</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3" name="Table 32"/>
          <p:cNvGraphicFramePr>
            <a:graphicFrameLocks noGrp="1"/>
          </p:cNvGraphicFramePr>
          <p:nvPr/>
        </p:nvGraphicFramePr>
        <p:xfrm>
          <a:off x="246956" y="2132856"/>
          <a:ext cx="9649073" cy="2880320"/>
        </p:xfrm>
        <a:graphic>
          <a:graphicData uri="http://schemas.openxmlformats.org/drawingml/2006/table">
            <a:tbl>
              <a:tblPr/>
              <a:tblGrid>
                <a:gridCol w="775786"/>
                <a:gridCol w="1227363"/>
                <a:gridCol w="521050"/>
                <a:gridCol w="953327"/>
                <a:gridCol w="1277537"/>
                <a:gridCol w="1169468"/>
                <a:gridCol w="1277537"/>
                <a:gridCol w="1169468"/>
                <a:gridCol w="1277537"/>
              </a:tblGrid>
              <a:tr h="360040">
                <a:tc>
                  <a:txBody>
                    <a:bodyPr/>
                    <a:lstStyle/>
                    <a:p>
                      <a:pPr algn="ctr">
                        <a:spcBef>
                          <a:spcPts val="300"/>
                        </a:spcBef>
                        <a:spcAft>
                          <a:spcPts val="300"/>
                        </a:spcAft>
                      </a:pPr>
                      <a:r>
                        <a:rPr lang="fr-BE" sz="1800" dirty="0">
                          <a:latin typeface="+mj-lt"/>
                          <a:ea typeface="Times New Roman"/>
                          <a:cs typeface="Times New Roman"/>
                        </a:rPr>
                        <a:t>Story, 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Story height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H</a:t>
                      </a:r>
                      <a:r>
                        <a:rPr lang="fr-BE" sz="1800" baseline="-25000">
                          <a:latin typeface="+mj-lt"/>
                          <a:ea typeface="Times New Roman"/>
                          <a:cs typeface="Times New Roman"/>
                        </a:rPr>
                        <a:t>s</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total</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M</a:t>
                      </a:r>
                      <a:r>
                        <a:rPr lang="fr-BE" sz="1800" baseline="-25000">
                          <a:latin typeface="+mj-lt"/>
                          <a:ea typeface="Times New Roman"/>
                          <a:cs typeface="Times New Roman"/>
                        </a:rPr>
                        <a:t>total</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MRF</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M</a:t>
                      </a:r>
                      <a:r>
                        <a:rPr lang="fr-BE" sz="1800" baseline="-25000">
                          <a:latin typeface="+mj-lt"/>
                          <a:ea typeface="Times New Roman"/>
                          <a:cs typeface="Times New Roman"/>
                        </a:rPr>
                        <a:t>MRF</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EMP</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M</a:t>
                      </a:r>
                      <a:r>
                        <a:rPr lang="fr-BE" sz="1800" baseline="-25000" dirty="0">
                          <a:latin typeface="+mj-lt"/>
                          <a:ea typeface="Times New Roman"/>
                          <a:cs typeface="Times New Roman"/>
                        </a:rPr>
                        <a:t>EMP</a:t>
                      </a:r>
                      <a:endParaRPr lang="fr-BE" sz="18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300"/>
                        </a:spcBef>
                        <a:spcAft>
                          <a:spcPts val="300"/>
                        </a:spcAft>
                      </a:pPr>
                      <a:r>
                        <a:rPr lang="fr-BE" sz="1800">
                          <a:latin typeface="+mj-lt"/>
                          <a:ea typeface="Times New Roman"/>
                          <a:cs typeface="Times New Roman"/>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18.5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4.484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0.448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4.035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300"/>
                        </a:spcBef>
                        <a:spcAft>
                          <a:spcPts val="300"/>
                        </a:spcAft>
                      </a:pPr>
                      <a:r>
                        <a:rPr lang="fr-BE" sz="1800">
                          <a:latin typeface="+mj-lt"/>
                          <a:ea typeface="Times New Roman"/>
                          <a:cs typeface="Times New Roman"/>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0.231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3.581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0.358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3.223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300"/>
                        </a:spcBef>
                        <a:spcAft>
                          <a:spcPts val="300"/>
                        </a:spcAft>
                      </a:pPr>
                      <a:r>
                        <a:rPr lang="fr-BE" sz="1800">
                          <a:latin typeface="+mj-lt"/>
                          <a:ea typeface="Times New Roman"/>
                          <a:cs typeface="Times New Roman"/>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0.196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2.448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0.245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0.176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2.203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9.5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0.156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1.483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0.148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0.141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1.335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300"/>
                        </a:spcBef>
                        <a:spcAft>
                          <a:spcPts val="300"/>
                        </a:spcAft>
                      </a:pPr>
                      <a:r>
                        <a:rPr lang="fr-BE" sz="1800">
                          <a:latin typeface="+mj-lt"/>
                          <a:ea typeface="Times New Roman"/>
                          <a:cs typeface="Times New Roman"/>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6.5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0.727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0.073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0.101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0.654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300"/>
                        </a:spcBef>
                        <a:spcAft>
                          <a:spcPts val="300"/>
                        </a:spcAft>
                      </a:pPr>
                      <a:r>
                        <a:rPr lang="fr-BE" sz="1800">
                          <a:latin typeface="+mj-lt"/>
                          <a:ea typeface="Times New Roman"/>
                          <a:cs typeface="Times New Roman"/>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0.063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0.220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0.067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0.198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sym typeface="Symbol"/>
                        </a:rPr>
                        <a:t></a:t>
                      </a:r>
                      <a:endParaRPr lang="fr-BE" sz="180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12.942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1.290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0.900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11.648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Rectangle 33"/>
          <p:cNvSpPr/>
          <p:nvPr/>
        </p:nvSpPr>
        <p:spPr>
          <a:xfrm>
            <a:off x="679004" y="1556792"/>
            <a:ext cx="8784976" cy="369332"/>
          </a:xfrm>
          <a:prstGeom prst="rect">
            <a:avLst/>
          </a:prstGeom>
        </p:spPr>
        <p:txBody>
          <a:bodyPr wrap="square">
            <a:spAutoFit/>
          </a:bodyPr>
          <a:lstStyle/>
          <a:p>
            <a:pPr algn="ctr"/>
            <a:r>
              <a:rPr lang="en-GB" dirty="0" smtClean="0"/>
              <a:t>Overturning moment calculation from equivalent force profiles (</a:t>
            </a:r>
            <a:r>
              <a:rPr lang="en-GB" dirty="0" err="1" smtClean="0"/>
              <a:t>Config</a:t>
            </a:r>
            <a:r>
              <a:rPr lang="en-GB" dirty="0" smtClean="0"/>
              <a:t>. 2/Case EC2-0.05g)</a:t>
            </a:r>
            <a:endParaRPr lang="fr-BE" dirty="0"/>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40292" name="Object 4"/>
          <p:cNvGraphicFramePr>
            <a:graphicFrameLocks noChangeAspect="1"/>
          </p:cNvGraphicFramePr>
          <p:nvPr/>
        </p:nvGraphicFramePr>
        <p:xfrm>
          <a:off x="1615108" y="5517232"/>
          <a:ext cx="7200800" cy="720080"/>
        </p:xfrm>
        <a:graphic>
          <a:graphicData uri="http://schemas.openxmlformats.org/presentationml/2006/ole">
            <p:oleObj spid="_x0000_s140292" name="Equation" r:id="rId4" imgW="4419600" imgH="43180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369332"/>
          </a:xfrm>
          <a:prstGeom prst="rect">
            <a:avLst/>
          </a:prstGeom>
        </p:spPr>
        <p:txBody>
          <a:bodyPr wrap="square">
            <a:spAutoFit/>
          </a:bodyPr>
          <a:lstStyle/>
          <a:p>
            <a:pPr marL="358775" indent="-358775" algn="just">
              <a:buFont typeface="Wingdings" pitchFamily="2" charset="2"/>
              <a:buChar char="§"/>
            </a:pPr>
            <a:r>
              <a:rPr lang="en-GB" dirty="0" smtClean="0"/>
              <a:t>Step 6: Inelastic design spectra and DDBD design base shear</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41317" name="Object 5"/>
          <p:cNvGraphicFramePr>
            <a:graphicFrameLocks noChangeAspect="1"/>
          </p:cNvGraphicFramePr>
          <p:nvPr/>
        </p:nvGraphicFramePr>
        <p:xfrm>
          <a:off x="6583660" y="836712"/>
          <a:ext cx="3528392" cy="720080"/>
        </p:xfrm>
        <a:graphic>
          <a:graphicData uri="http://schemas.openxmlformats.org/presentationml/2006/ole">
            <p:oleObj spid="_x0000_s141317" name="Equation" r:id="rId4" imgW="2755900" imgH="469900" progId="Equation.3">
              <p:embed/>
            </p:oleObj>
          </a:graphicData>
        </a:graphic>
      </p:graphicFrame>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41319" name="Object 7"/>
          <p:cNvGraphicFramePr>
            <a:graphicFrameLocks noChangeAspect="1"/>
          </p:cNvGraphicFramePr>
          <p:nvPr/>
        </p:nvGraphicFramePr>
        <p:xfrm>
          <a:off x="5935588" y="1628800"/>
          <a:ext cx="4279404" cy="648072"/>
        </p:xfrm>
        <a:graphic>
          <a:graphicData uri="http://schemas.openxmlformats.org/presentationml/2006/ole">
            <p:oleObj spid="_x0000_s141319" name="Equation" r:id="rId5" imgW="2717800" imgH="419100" progId="Equation.3">
              <p:embed/>
            </p:oleObj>
          </a:graphicData>
        </a:graphic>
      </p:graphicFrame>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41321" name="Object 9"/>
          <p:cNvGraphicFramePr>
            <a:graphicFrameLocks noChangeAspect="1"/>
          </p:cNvGraphicFramePr>
          <p:nvPr/>
        </p:nvGraphicFramePr>
        <p:xfrm>
          <a:off x="6007100" y="2276475"/>
          <a:ext cx="3889375" cy="360363"/>
        </p:xfrm>
        <a:graphic>
          <a:graphicData uri="http://schemas.openxmlformats.org/presentationml/2006/ole">
            <p:oleObj spid="_x0000_s141321" name="Equation" r:id="rId6" imgW="2095200" imgH="203040" progId="Equation.DSMT4">
              <p:embed/>
            </p:oleObj>
          </a:graphicData>
        </a:graphic>
      </p:graphicFrame>
      <p:sp>
        <p:nvSpPr>
          <p:cNvPr id="42" name="Rectangle 41"/>
          <p:cNvSpPr/>
          <p:nvPr/>
        </p:nvSpPr>
        <p:spPr>
          <a:xfrm>
            <a:off x="0" y="5734997"/>
            <a:ext cx="5647556" cy="646331"/>
          </a:xfrm>
          <a:prstGeom prst="rect">
            <a:avLst/>
          </a:prstGeom>
        </p:spPr>
        <p:txBody>
          <a:bodyPr wrap="square">
            <a:spAutoFit/>
          </a:bodyPr>
          <a:lstStyle/>
          <a:p>
            <a:pPr algn="ctr"/>
            <a:r>
              <a:rPr lang="en-GB" dirty="0" smtClean="0"/>
              <a:t>Obtaining effective period, </a:t>
            </a:r>
            <a:r>
              <a:rPr lang="en-GB" dirty="0" err="1" smtClean="0"/>
              <a:t>T</a:t>
            </a:r>
            <a:r>
              <a:rPr lang="en-GB" baseline="-25000" dirty="0" err="1" smtClean="0"/>
              <a:t>eff</a:t>
            </a:r>
            <a:r>
              <a:rPr lang="en-GB" dirty="0" smtClean="0"/>
              <a:t>, from design displacement, </a:t>
            </a:r>
            <a:r>
              <a:rPr lang="en-GB" dirty="0" smtClean="0">
                <a:sym typeface="Symbol"/>
              </a:rPr>
              <a:t></a:t>
            </a:r>
            <a:r>
              <a:rPr lang="en-GB" baseline="-25000" dirty="0" smtClean="0"/>
              <a:t>d</a:t>
            </a:r>
            <a:r>
              <a:rPr lang="en-GB" dirty="0" smtClean="0"/>
              <a:t>, and reduced displacement design spectrum</a:t>
            </a:r>
            <a:endParaRPr lang="fr-BE" dirty="0"/>
          </a:p>
        </p:txBody>
      </p:sp>
      <p:sp>
        <p:nvSpPr>
          <p:cNvPr id="44" name="Rectangle 43"/>
          <p:cNvSpPr/>
          <p:nvPr/>
        </p:nvSpPr>
        <p:spPr>
          <a:xfrm>
            <a:off x="5719564" y="2636912"/>
            <a:ext cx="4495428" cy="3970318"/>
          </a:xfrm>
          <a:prstGeom prst="rect">
            <a:avLst/>
          </a:prstGeom>
        </p:spPr>
        <p:txBody>
          <a:bodyPr wrap="square">
            <a:spAutoFit/>
          </a:bodyPr>
          <a:lstStyle/>
          <a:p>
            <a:pPr marL="182563" indent="-182563" algn="just">
              <a:buFont typeface="Arial" pitchFamily="34" charset="0"/>
              <a:buChar char="•"/>
            </a:pPr>
            <a:r>
              <a:rPr lang="en-GB" dirty="0" smtClean="0"/>
              <a:t>The contribution of RC frame to overall resistance of retrofitted frame is 170/459 = 37%, not 10% as already assumed. </a:t>
            </a:r>
            <a:r>
              <a:rPr lang="en-GB" dirty="0" smtClean="0">
                <a:sym typeface="Symbol"/>
              </a:rPr>
              <a:t> R</a:t>
            </a:r>
            <a:r>
              <a:rPr lang="en-GB" dirty="0" smtClean="0"/>
              <a:t>eassume the contribution of the RC frame to the retrofitted system from step 3</a:t>
            </a:r>
          </a:p>
          <a:p>
            <a:pPr marL="182563" indent="-182563" algn="just">
              <a:buFont typeface="Arial" pitchFamily="34" charset="0"/>
              <a:buChar char="•"/>
            </a:pPr>
            <a:r>
              <a:rPr lang="en-GB" dirty="0" smtClean="0"/>
              <a:t>After three iterative steps: the shear resistance of the RC frame contributing to the total shear resistance of the retrofitted frame is found to be 34%. The damping of the dual system is 9.2% and the effective period of the substituted SDOF system is 1.29s. The effective stiffness and design base shear are found to be 7260189 </a:t>
            </a:r>
            <a:r>
              <a:rPr lang="en-GB" dirty="0" err="1" smtClean="0"/>
              <a:t>kN</a:t>
            </a:r>
            <a:r>
              <a:rPr lang="en-GB" dirty="0" smtClean="0"/>
              <a:t>/m and 503kN, respectively.</a:t>
            </a:r>
            <a:endParaRPr lang="fr-BE" dirty="0"/>
          </a:p>
        </p:txBody>
      </p:sp>
      <p:pic>
        <p:nvPicPr>
          <p:cNvPr id="141323" name="Picture 11"/>
          <p:cNvPicPr>
            <a:picLocks noChangeAspect="1" noChangeArrowheads="1"/>
          </p:cNvPicPr>
          <p:nvPr/>
        </p:nvPicPr>
        <p:blipFill>
          <a:blip r:embed="rId7" cstate="print"/>
          <a:srcRect/>
          <a:stretch>
            <a:fillRect/>
          </a:stretch>
        </p:blipFill>
        <p:spPr bwMode="auto">
          <a:xfrm>
            <a:off x="30932" y="1196752"/>
            <a:ext cx="5688632" cy="4464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2. Expanded Metal Materials and Panels</a:t>
            </a:r>
            <a:endParaRPr lang="fr-BE" dirty="0"/>
          </a:p>
        </p:txBody>
      </p:sp>
      <p:sp>
        <p:nvSpPr>
          <p:cNvPr id="5" name="Subtitle 4"/>
          <p:cNvSpPr>
            <a:spLocks noGrp="1"/>
          </p:cNvSpPr>
          <p:nvPr>
            <p:ph type="subTitle" idx="1"/>
          </p:nvPr>
        </p:nvSpPr>
        <p:spPr>
          <a:xfrm>
            <a:off x="462980" y="548680"/>
            <a:ext cx="9361040" cy="432048"/>
          </a:xfrm>
        </p:spPr>
        <p:txBody>
          <a:bodyPr>
            <a:normAutofit/>
          </a:bodyPr>
          <a:lstStyle/>
          <a:p>
            <a:pPr indent="-360000" algn="just">
              <a:spcBef>
                <a:spcPts val="0"/>
              </a:spcBef>
              <a:buFont typeface="Wingdings" pitchFamily="2" charset="2"/>
              <a:buChar char="§"/>
              <a:defRPr/>
            </a:pPr>
            <a:r>
              <a:rPr lang="en-US" sz="2000" dirty="0">
                <a:solidFill>
                  <a:schemeClr val="tx1"/>
                </a:solidFill>
              </a:rPr>
              <a:t>Expanded Metal  </a:t>
            </a:r>
            <a:r>
              <a:rPr lang="en-US" sz="2000" dirty="0" smtClean="0">
                <a:solidFill>
                  <a:schemeClr val="tx1"/>
                </a:solidFill>
              </a:rPr>
              <a:t>Materials: </a:t>
            </a:r>
            <a:r>
              <a:rPr lang="en-US" sz="2000" dirty="0">
                <a:solidFill>
                  <a:schemeClr val="tx1"/>
                </a:solidFill>
              </a:rPr>
              <a:t>steel or different </a:t>
            </a:r>
            <a:r>
              <a:rPr lang="en-US" sz="2000" dirty="0" smtClean="0">
                <a:solidFill>
                  <a:schemeClr val="tx1"/>
                </a:solidFill>
              </a:rPr>
              <a:t>alloys</a:t>
            </a:r>
          </a:p>
        </p:txBody>
      </p:sp>
      <p:pic>
        <p:nvPicPr>
          <p:cNvPr id="6" name="Picture 4"/>
          <p:cNvPicPr preferRelativeResize="0">
            <a:picLocks noChangeArrowheads="1"/>
          </p:cNvPicPr>
          <p:nvPr/>
        </p:nvPicPr>
        <p:blipFill>
          <a:blip r:embed="rId3" cstate="print">
            <a:lum bright="1000"/>
          </a:blip>
          <a:srcRect/>
          <a:stretch>
            <a:fillRect/>
          </a:stretch>
        </p:blipFill>
        <p:spPr bwMode="auto">
          <a:xfrm>
            <a:off x="1183060" y="908720"/>
            <a:ext cx="2448272" cy="1583878"/>
          </a:xfrm>
          <a:prstGeom prst="rect">
            <a:avLst/>
          </a:prstGeom>
          <a:noFill/>
          <a:ln w="9525">
            <a:noFill/>
            <a:miter lim="800000"/>
            <a:headEnd/>
            <a:tailEnd/>
          </a:ln>
        </p:spPr>
      </p:pic>
      <p:pic>
        <p:nvPicPr>
          <p:cNvPr id="7" name="Picture 5"/>
          <p:cNvPicPr preferRelativeResize="0">
            <a:picLocks noChangeArrowheads="1"/>
          </p:cNvPicPr>
          <p:nvPr/>
        </p:nvPicPr>
        <p:blipFill>
          <a:blip r:embed="rId4" cstate="print">
            <a:lum bright="1000"/>
          </a:blip>
          <a:srcRect/>
          <a:stretch>
            <a:fillRect/>
          </a:stretch>
        </p:blipFill>
        <p:spPr bwMode="auto">
          <a:xfrm>
            <a:off x="3919363" y="908720"/>
            <a:ext cx="2591073" cy="1583878"/>
          </a:xfrm>
          <a:prstGeom prst="rect">
            <a:avLst/>
          </a:prstGeom>
          <a:noFill/>
          <a:ln w="9525">
            <a:noFill/>
            <a:miter lim="800000"/>
            <a:headEnd/>
            <a:tailEnd/>
          </a:ln>
        </p:spPr>
      </p:pic>
      <p:pic>
        <p:nvPicPr>
          <p:cNvPr id="8" name="Picture 6"/>
          <p:cNvPicPr preferRelativeResize="0">
            <a:picLocks noChangeArrowheads="1"/>
          </p:cNvPicPr>
          <p:nvPr/>
        </p:nvPicPr>
        <p:blipFill>
          <a:blip r:embed="rId5" cstate="print">
            <a:lum bright="1000"/>
          </a:blip>
          <a:srcRect/>
          <a:stretch>
            <a:fillRect/>
          </a:stretch>
        </p:blipFill>
        <p:spPr bwMode="auto">
          <a:xfrm>
            <a:off x="6727650" y="908720"/>
            <a:ext cx="2232273" cy="1583878"/>
          </a:xfrm>
          <a:prstGeom prst="rect">
            <a:avLst/>
          </a:prstGeom>
          <a:noFill/>
          <a:ln w="9525">
            <a:noFill/>
            <a:miter lim="800000"/>
            <a:headEnd/>
            <a:tailEnd/>
          </a:ln>
        </p:spPr>
      </p:pic>
      <p:pic>
        <p:nvPicPr>
          <p:cNvPr id="16" name="Picture 16"/>
          <p:cNvPicPr preferRelativeResize="0">
            <a:picLocks noChangeArrowheads="1"/>
          </p:cNvPicPr>
          <p:nvPr/>
        </p:nvPicPr>
        <p:blipFill>
          <a:blip r:embed="rId6" cstate="print"/>
          <a:srcRect/>
          <a:stretch>
            <a:fillRect/>
          </a:stretch>
        </p:blipFill>
        <p:spPr bwMode="auto">
          <a:xfrm>
            <a:off x="571599" y="4149055"/>
            <a:ext cx="2123629" cy="1800225"/>
          </a:xfrm>
          <a:prstGeom prst="rect">
            <a:avLst/>
          </a:prstGeom>
          <a:noFill/>
          <a:ln w="9525">
            <a:noFill/>
            <a:miter lim="800000"/>
            <a:headEnd/>
            <a:tailEnd/>
          </a:ln>
        </p:spPr>
      </p:pic>
      <p:pic>
        <p:nvPicPr>
          <p:cNvPr id="17" name="Picture 17"/>
          <p:cNvPicPr preferRelativeResize="0">
            <a:picLocks noChangeArrowheads="1"/>
          </p:cNvPicPr>
          <p:nvPr/>
        </p:nvPicPr>
        <p:blipFill>
          <a:blip r:embed="rId7" cstate="print"/>
          <a:srcRect/>
          <a:stretch>
            <a:fillRect/>
          </a:stretch>
        </p:blipFill>
        <p:spPr bwMode="auto">
          <a:xfrm>
            <a:off x="3199284" y="4221063"/>
            <a:ext cx="2376264" cy="1800225"/>
          </a:xfrm>
          <a:prstGeom prst="rect">
            <a:avLst/>
          </a:prstGeom>
          <a:noFill/>
          <a:ln w="9525">
            <a:noFill/>
            <a:miter lim="800000"/>
            <a:headEnd/>
            <a:tailEnd/>
          </a:ln>
        </p:spPr>
      </p:pic>
      <p:sp>
        <p:nvSpPr>
          <p:cNvPr id="19" name="Rectangle 18"/>
          <p:cNvSpPr/>
          <p:nvPr/>
        </p:nvSpPr>
        <p:spPr>
          <a:xfrm>
            <a:off x="3343300" y="4437087"/>
            <a:ext cx="1368152" cy="864096"/>
          </a:xfrm>
          <a:prstGeom prst="rect">
            <a:avLst/>
          </a:prstGeom>
          <a:noFill/>
          <a:ln w="95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 name="Straight Arrow Connector 19"/>
          <p:cNvCxnSpPr>
            <a:stCxn id="21" idx="1"/>
          </p:cNvCxnSpPr>
          <p:nvPr/>
        </p:nvCxnSpPr>
        <p:spPr>
          <a:xfrm flipH="1" flipV="1">
            <a:off x="4711452" y="4653136"/>
            <a:ext cx="1008112" cy="1080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Rectangle 3"/>
          <p:cNvSpPr txBox="1">
            <a:spLocks noChangeArrowheads="1"/>
          </p:cNvSpPr>
          <p:nvPr/>
        </p:nvSpPr>
        <p:spPr>
          <a:xfrm>
            <a:off x="5719564" y="4221088"/>
            <a:ext cx="1152128" cy="1080120"/>
          </a:xfrm>
          <a:prstGeom prst="rect">
            <a:avLst/>
          </a:prstGeom>
        </p:spPr>
        <p:txBody>
          <a:bodyPr vert="horz" lIns="91440" tIns="45720" rIns="91440" bIns="45720" rtlCol="0">
            <a:normAutofit/>
          </a:bodyPr>
          <a:lstStyle/>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A rhomb shape</a:t>
            </a: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 stitch</a:t>
            </a: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3" name="Rectangle 22"/>
          <p:cNvSpPr/>
          <p:nvPr/>
        </p:nvSpPr>
        <p:spPr>
          <a:xfrm>
            <a:off x="2623220" y="3635732"/>
            <a:ext cx="3744416" cy="369332"/>
          </a:xfrm>
          <a:prstGeom prst="rect">
            <a:avLst/>
          </a:prstGeom>
        </p:spPr>
        <p:txBody>
          <a:bodyPr wrap="square">
            <a:spAutoFit/>
          </a:bodyPr>
          <a:lstStyle/>
          <a:p>
            <a:pPr algn="ctr"/>
            <a:r>
              <a:rPr lang="en-US" kern="0" dirty="0" smtClean="0">
                <a:latin typeface="Times New Roman" pitchFamily="18" charset="0"/>
                <a:cs typeface="Times New Roman" pitchFamily="18" charset="0"/>
              </a:rPr>
              <a:t>Flattened Type: without overlap</a:t>
            </a:r>
            <a:endParaRPr lang="fr-BE" dirty="0"/>
          </a:p>
        </p:txBody>
      </p:sp>
      <p:sp>
        <p:nvSpPr>
          <p:cNvPr id="24" name="Rectangle 23"/>
          <p:cNvSpPr/>
          <p:nvPr/>
        </p:nvSpPr>
        <p:spPr>
          <a:xfrm>
            <a:off x="318964" y="3501008"/>
            <a:ext cx="2592288" cy="646331"/>
          </a:xfrm>
          <a:prstGeom prst="rect">
            <a:avLst/>
          </a:prstGeom>
        </p:spPr>
        <p:txBody>
          <a:bodyPr wrap="square">
            <a:spAutoFit/>
          </a:bodyPr>
          <a:lstStyle/>
          <a:p>
            <a:pPr algn="ctr"/>
            <a:r>
              <a:rPr lang="en-US" kern="0" dirty="0" smtClean="0">
                <a:latin typeface="Times New Roman" pitchFamily="18" charset="0"/>
                <a:cs typeface="Times New Roman" pitchFamily="18" charset="0"/>
              </a:rPr>
              <a:t>Normal Type: overlaps between stitches</a:t>
            </a:r>
            <a:endParaRPr lang="fr-BE" dirty="0"/>
          </a:p>
        </p:txBody>
      </p:sp>
      <p:sp>
        <p:nvSpPr>
          <p:cNvPr id="26" name="Rectangle 25"/>
          <p:cNvSpPr/>
          <p:nvPr/>
        </p:nvSpPr>
        <p:spPr>
          <a:xfrm>
            <a:off x="534988" y="2564904"/>
            <a:ext cx="5184576" cy="951030"/>
          </a:xfrm>
          <a:prstGeom prst="rect">
            <a:avLst/>
          </a:prstGeom>
        </p:spPr>
        <p:txBody>
          <a:bodyPr wrap="square">
            <a:spAutoFit/>
          </a:bodyPr>
          <a:lstStyle/>
          <a:p>
            <a:pPr indent="-360000" algn="just">
              <a:lnSpc>
                <a:spcPct val="110000"/>
              </a:lnSpc>
              <a:buFont typeface="Wingdings" pitchFamily="2" charset="2"/>
              <a:buChar char="§"/>
              <a:defRPr/>
            </a:pPr>
            <a:r>
              <a:rPr lang="en-US" dirty="0" smtClean="0">
                <a:latin typeface="Times New Roman" pitchFamily="18" charset="0"/>
                <a:cs typeface="Times New Roman" pitchFamily="18" charset="0"/>
              </a:rPr>
              <a:t>3D sheets:</a:t>
            </a:r>
            <a:r>
              <a:rPr lang="en-US" kern="0" dirty="0" smtClean="0">
                <a:latin typeface="Times New Roman" pitchFamily="18" charset="0"/>
                <a:cs typeface="Times New Roman" pitchFamily="18" charset="0"/>
              </a:rPr>
              <a:t>  </a:t>
            </a:r>
            <a:r>
              <a:rPr lang="en-US" kern="0" dirty="0" smtClean="0">
                <a:latin typeface="Times New Roman" pitchFamily="18" charset="0"/>
                <a:cs typeface="Times New Roman" pitchFamily="18" charset="0"/>
                <a:sym typeface="Symbol"/>
              </a:rPr>
              <a:t>1.25 </a:t>
            </a:r>
            <a:r>
              <a:rPr lang="en-US" kern="0" dirty="0" smtClean="0">
                <a:latin typeface="Times New Roman" pitchFamily="18" charset="0"/>
                <a:cs typeface="Times New Roman" pitchFamily="18" charset="0"/>
                <a:sym typeface="Symbol"/>
              </a:rPr>
              <a:t>m x  2.50 m </a:t>
            </a:r>
            <a:r>
              <a:rPr lang="en-US" kern="0" dirty="0" smtClean="0">
                <a:latin typeface="Times New Roman" pitchFamily="18" charset="0"/>
                <a:cs typeface="Times New Roman" pitchFamily="18" charset="0"/>
                <a:sym typeface="Symbol"/>
              </a:rPr>
              <a:t>or </a:t>
            </a:r>
            <a:r>
              <a:rPr lang="en-US" kern="0" dirty="0" smtClean="0">
                <a:latin typeface="Times New Roman" pitchFamily="18" charset="0"/>
                <a:cs typeface="Times New Roman" pitchFamily="18" charset="0"/>
                <a:sym typeface="Symbol"/>
              </a:rPr>
              <a:t>3.00 </a:t>
            </a:r>
            <a:r>
              <a:rPr lang="en-US" kern="0" dirty="0" smtClean="0">
                <a:latin typeface="Times New Roman" pitchFamily="18" charset="0"/>
                <a:cs typeface="Times New Roman" pitchFamily="18" charset="0"/>
                <a:sym typeface="Symbol"/>
              </a:rPr>
              <a:t>m</a:t>
            </a:r>
            <a:endParaRPr lang="en-US" kern="0" dirty="0" smtClean="0">
              <a:latin typeface="Times New Roman" pitchFamily="18" charset="0"/>
              <a:cs typeface="Times New Roman" pitchFamily="18" charset="0"/>
              <a:sym typeface="Symbol"/>
            </a:endParaRPr>
          </a:p>
          <a:p>
            <a:pPr lvl="0" indent="-360000" algn="just">
              <a:buFont typeface="Wingdings" pitchFamily="2" charset="2"/>
              <a:buChar char="§"/>
              <a:defRPr/>
            </a:pPr>
            <a:r>
              <a:rPr lang="en-US" dirty="0" smtClean="0">
                <a:latin typeface="Times New Roman" pitchFamily="18" charset="0"/>
                <a:cs typeface="Times New Roman" pitchFamily="18" charset="0"/>
              </a:rPr>
              <a:t>Two types EMP: Normal and Flattened</a:t>
            </a:r>
          </a:p>
          <a:p>
            <a:pPr lvl="0" indent="-360000" algn="just">
              <a:buFont typeface="Wingdings" pitchFamily="2" charset="2"/>
              <a:buChar char="§"/>
              <a:defRPr/>
            </a:pPr>
            <a:r>
              <a:rPr lang="en-US" dirty="0" smtClean="0">
                <a:latin typeface="Times New Roman" pitchFamily="18" charset="0"/>
                <a:cs typeface="Times New Roman" pitchFamily="18" charset="0"/>
              </a:rPr>
              <a:t>Rhomb shaped stitches many possible dimensions</a:t>
            </a:r>
          </a:p>
        </p:txBody>
      </p:sp>
      <p:sp>
        <p:nvSpPr>
          <p:cNvPr id="22" name="Subtitle 4"/>
          <p:cNvSpPr txBox="1">
            <a:spLocks/>
          </p:cNvSpPr>
          <p:nvPr/>
        </p:nvSpPr>
        <p:spPr>
          <a:xfrm>
            <a:off x="462980" y="6021288"/>
            <a:ext cx="4320480" cy="432048"/>
          </a:xfrm>
          <a:prstGeom prst="rect">
            <a:avLst/>
          </a:prstGeom>
        </p:spPr>
        <p:txBody>
          <a:bodyPr vert="horz" lIns="91440" tIns="45720" rIns="91440" bIns="45720" rtlCol="0">
            <a:noAutofit/>
          </a:bodyPr>
          <a:lstStyle/>
          <a:p>
            <a:pPr marL="0" marR="0" lvl="0" indent="-3600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No structural application</a:t>
            </a:r>
          </a:p>
        </p:txBody>
      </p:sp>
      <p:sp>
        <p:nvSpPr>
          <p:cNvPr id="25" name="Rectangle 3"/>
          <p:cNvSpPr txBox="1">
            <a:spLocks noChangeArrowheads="1"/>
          </p:cNvSpPr>
          <p:nvPr/>
        </p:nvSpPr>
        <p:spPr>
          <a:xfrm>
            <a:off x="6902624" y="5445224"/>
            <a:ext cx="3384376" cy="1152128"/>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A51-27-35-30: Flattened</a:t>
            </a: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 EMP </a:t>
            </a:r>
            <a:endParaRPr lang="en-US" dirty="0" smtClean="0">
              <a:latin typeface="Times New Roman" pitchFamily="18" charset="0"/>
              <a:cs typeface="Times New Roman" pitchFamily="18" charset="0"/>
              <a:sym typeface="Wingdings" pitchFamily="2" charset="2"/>
            </a:endParaRPr>
          </a:p>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LD = 51mm; CD = 27mm; </a:t>
            </a:r>
          </a:p>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A = 3.5mm; B = 3.0mm</a:t>
            </a: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8" name="Rectangle 3"/>
          <p:cNvSpPr txBox="1">
            <a:spLocks noChangeArrowheads="1"/>
          </p:cNvSpPr>
          <p:nvPr/>
        </p:nvSpPr>
        <p:spPr>
          <a:xfrm>
            <a:off x="6727676" y="4437112"/>
            <a:ext cx="3888432" cy="1152128"/>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51-23-32-30: Normal </a:t>
            </a: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EMP </a:t>
            </a:r>
          </a:p>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LD = 51mm; CD = 23mm; </a:t>
            </a:r>
          </a:p>
          <a:p>
            <a:pPr marR="0" lvl="0" algn="ctr"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sym typeface="Wingdings" pitchFamily="2" charset="2"/>
              </a:rPr>
              <a:t>A = 3.2mm; B = 3.0mm</a:t>
            </a: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7521" name="Picture 1"/>
          <p:cNvPicPr>
            <a:picLocks noChangeAspect="1" noChangeArrowheads="1"/>
          </p:cNvPicPr>
          <p:nvPr/>
        </p:nvPicPr>
        <p:blipFill>
          <a:blip r:embed="rId8" cstate="print"/>
          <a:srcRect/>
          <a:stretch>
            <a:fillRect/>
          </a:stretch>
        </p:blipFill>
        <p:spPr bwMode="auto">
          <a:xfrm>
            <a:off x="6799684" y="2518495"/>
            <a:ext cx="3470513" cy="20626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646331"/>
          </a:xfrm>
          <a:prstGeom prst="rect">
            <a:avLst/>
          </a:prstGeom>
        </p:spPr>
        <p:txBody>
          <a:bodyPr wrap="square">
            <a:spAutoFit/>
          </a:bodyPr>
          <a:lstStyle/>
          <a:p>
            <a:pPr marL="358775" indent="-358775" algn="just">
              <a:buFont typeface="Wingdings" pitchFamily="2" charset="2"/>
              <a:buChar char="§"/>
            </a:pPr>
            <a:r>
              <a:rPr lang="en-GB" dirty="0" smtClean="0"/>
              <a:t>Step 7: Distributing the total base shear to each story and selecting and distributing the EMP throughout the structure</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a:xfrm>
            <a:off x="462980" y="3645024"/>
            <a:ext cx="9433048" cy="646331"/>
          </a:xfrm>
          <a:prstGeom prst="rect">
            <a:avLst/>
          </a:prstGeom>
        </p:spPr>
        <p:txBody>
          <a:bodyPr wrap="square">
            <a:spAutoFit/>
          </a:bodyPr>
          <a:lstStyle/>
          <a:p>
            <a:pPr marL="358775" indent="-358775">
              <a:buFont typeface="Wingdings" pitchFamily="2" charset="2"/>
              <a:buChar char="§"/>
            </a:pPr>
            <a:r>
              <a:rPr lang="en-GB" dirty="0" smtClean="0"/>
              <a:t>Step 8: Making an elastic analysis of the retrofitted frame and comparing the properties of the retrofitted frame with the design criteria</a:t>
            </a:r>
            <a:endParaRPr lang="fr-BE" dirty="0"/>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40" name="Table 39"/>
          <p:cNvGraphicFramePr>
            <a:graphicFrameLocks noGrp="1"/>
          </p:cNvGraphicFramePr>
          <p:nvPr/>
        </p:nvGraphicFramePr>
        <p:xfrm>
          <a:off x="390971" y="1340768"/>
          <a:ext cx="9433049" cy="2232247"/>
        </p:xfrm>
        <a:graphic>
          <a:graphicData uri="http://schemas.openxmlformats.org/drawingml/2006/table">
            <a:tbl>
              <a:tblPr/>
              <a:tblGrid>
                <a:gridCol w="1575319"/>
                <a:gridCol w="1571546"/>
                <a:gridCol w="1571546"/>
                <a:gridCol w="1571546"/>
                <a:gridCol w="1571546"/>
                <a:gridCol w="1571546"/>
              </a:tblGrid>
              <a:tr h="384535">
                <a:tc>
                  <a:txBody>
                    <a:bodyPr/>
                    <a:lstStyle/>
                    <a:p>
                      <a:pPr algn="ctr">
                        <a:spcBef>
                          <a:spcPts val="300"/>
                        </a:spcBef>
                        <a:spcAft>
                          <a:spcPts val="300"/>
                        </a:spcAft>
                      </a:pPr>
                      <a:r>
                        <a:rPr lang="fr-BE" sz="1800" dirty="0">
                          <a:latin typeface="+mj-lt"/>
                          <a:ea typeface="Times New Roman"/>
                          <a:cs typeface="Times New Roman"/>
                        </a:rPr>
                        <a:t>Story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F</a:t>
                      </a:r>
                      <a:r>
                        <a:rPr lang="fr-BE" sz="1800" baseline="-25000">
                          <a:latin typeface="+mj-lt"/>
                          <a:ea typeface="Times New Roman"/>
                          <a:cs typeface="Times New Roman"/>
                        </a:rPr>
                        <a:t>i,total </a:t>
                      </a:r>
                      <a:r>
                        <a:rPr lang="fr-BE" sz="1800">
                          <a:latin typeface="+mj-lt"/>
                          <a:ea typeface="Times New Roman"/>
                          <a:cs typeface="Times New Roman"/>
                        </a:rPr>
                        <a:t>(kN)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Ed,total </a:t>
                      </a:r>
                      <a:r>
                        <a:rPr lang="fr-BE" sz="1800">
                          <a:latin typeface="+mj-lt"/>
                          <a:ea typeface="Times New Roman"/>
                          <a:cs typeface="Times New Roman"/>
                        </a:rPr>
                        <a:t>(kN)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Ed,EMP </a:t>
                      </a:r>
                      <a:r>
                        <a:rPr lang="fr-BE" sz="1800">
                          <a:latin typeface="+mj-lt"/>
                          <a:ea typeface="Times New Roman"/>
                          <a:cs typeface="Times New Roman"/>
                        </a:rPr>
                        <a:t>(kN)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Type of EMP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V</a:t>
                      </a:r>
                      <a:r>
                        <a:rPr lang="fr-BE" sz="1800" baseline="-25000" dirty="0">
                          <a:latin typeface="+mj-lt"/>
                          <a:ea typeface="Times New Roman"/>
                          <a:cs typeface="Times New Roman"/>
                        </a:rPr>
                        <a:t>Rd,EMP </a:t>
                      </a:r>
                      <a:r>
                        <a:rPr lang="fr-BE" sz="1800" dirty="0">
                          <a:latin typeface="+mj-lt"/>
                          <a:ea typeface="Times New Roman"/>
                          <a:cs typeface="Times New Roman"/>
                        </a:rPr>
                        <a:t>(kN)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a:txBody>
                    <a:bodyPr/>
                    <a:lstStyle/>
                    <a:p>
                      <a:pPr algn="ctr">
                        <a:spcBef>
                          <a:spcPts val="300"/>
                        </a:spcBef>
                        <a:spcAft>
                          <a:spcPts val="300"/>
                        </a:spcAft>
                      </a:pPr>
                      <a:r>
                        <a:rPr lang="fr-BE" sz="1800">
                          <a:latin typeface="+mj-lt"/>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1A21-12-17-15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a:txBody>
                    <a:bodyPr/>
                    <a:lstStyle/>
                    <a:p>
                      <a:pPr algn="ctr">
                        <a:spcBef>
                          <a:spcPts val="300"/>
                        </a:spcBef>
                        <a:spcAft>
                          <a:spcPts val="300"/>
                        </a:spcAft>
                      </a:pPr>
                      <a:r>
                        <a:rPr lang="fr-BE" sz="1800">
                          <a:latin typeface="+mj-lt"/>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104.6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264.6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174.7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2A28-25-15-10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174.9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a:txBody>
                    <a:bodyPr/>
                    <a:lstStyle/>
                    <a:p>
                      <a:pPr algn="ctr">
                        <a:spcBef>
                          <a:spcPts val="300"/>
                        </a:spcBef>
                        <a:spcAft>
                          <a:spcPts val="300"/>
                        </a:spcAft>
                      </a:pPr>
                      <a:r>
                        <a:rPr lang="fr-BE" sz="1800" dirty="0">
                          <a:latin typeface="+mj-lt"/>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88.7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353.3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233.2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2A16-7-18-10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247.0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a:txBody>
                    <a:bodyPr/>
                    <a:lstStyle/>
                    <a:p>
                      <a:pPr algn="ctr">
                        <a:spcBef>
                          <a:spcPts val="300"/>
                        </a:spcBef>
                        <a:spcAft>
                          <a:spcPts val="300"/>
                        </a:spcAft>
                      </a:pPr>
                      <a:r>
                        <a:rPr lang="fr-BE" sz="1800">
                          <a:latin typeface="+mj-lt"/>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424.0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279.8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3A31-16-23-15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a:txBody>
                    <a:bodyPr/>
                    <a:lstStyle/>
                    <a:p>
                      <a:pPr algn="ctr">
                        <a:spcBef>
                          <a:spcPts val="300"/>
                        </a:spcBef>
                        <a:spcAft>
                          <a:spcPts val="300"/>
                        </a:spcAft>
                      </a:pPr>
                      <a:r>
                        <a:rPr lang="fr-BE" sz="1800">
                          <a:latin typeface="+mj-lt"/>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474.6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313.2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1A43-23-45-30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a:txBody>
                    <a:bodyPr/>
                    <a:lstStyle/>
                    <a:p>
                      <a:pPr algn="ctr">
                        <a:spcBef>
                          <a:spcPts val="300"/>
                        </a:spcBef>
                        <a:spcAft>
                          <a:spcPts val="300"/>
                        </a:spcAft>
                      </a:pPr>
                      <a:r>
                        <a:rPr lang="fr-BE" sz="1800">
                          <a:latin typeface="+mj-lt"/>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28.5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503.1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332.0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1A43-23-45-30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1" name="Table 40"/>
          <p:cNvGraphicFramePr>
            <a:graphicFrameLocks noGrp="1"/>
          </p:cNvGraphicFramePr>
          <p:nvPr/>
        </p:nvGraphicFramePr>
        <p:xfrm>
          <a:off x="462980" y="4293096"/>
          <a:ext cx="9433047" cy="2194560"/>
        </p:xfrm>
        <a:graphic>
          <a:graphicData uri="http://schemas.openxmlformats.org/drawingml/2006/table">
            <a:tbl>
              <a:tblPr/>
              <a:tblGrid>
                <a:gridCol w="682952"/>
                <a:gridCol w="1822701"/>
                <a:gridCol w="1054379"/>
                <a:gridCol w="1828124"/>
                <a:gridCol w="775397"/>
                <a:gridCol w="1580979"/>
                <a:gridCol w="1688515"/>
              </a:tblGrid>
              <a:tr h="229361">
                <a:tc>
                  <a:txBody>
                    <a:bodyPr/>
                    <a:lstStyle/>
                    <a:p>
                      <a:pPr algn="ctr">
                        <a:spcBef>
                          <a:spcPts val="300"/>
                        </a:spcBef>
                        <a:spcAft>
                          <a:spcPts val="300"/>
                        </a:spcAft>
                      </a:pPr>
                      <a:r>
                        <a:rPr lang="fr-BE" sz="1800" dirty="0">
                          <a:latin typeface="+mj-lt"/>
                          <a:ea typeface="Times New Roman"/>
                          <a:cs typeface="Times New Roman"/>
                        </a:rPr>
                        <a:t>Story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Type of EMP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Rd,EMP </a:t>
                      </a:r>
                      <a:r>
                        <a:rPr lang="fr-BE" sz="1800">
                          <a:latin typeface="+mj-lt"/>
                          <a:ea typeface="Times New Roman"/>
                          <a:cs typeface="Times New Roman"/>
                        </a:rPr>
                        <a:t>(kN)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Yield displacement</a:t>
                      </a:r>
                      <a:r>
                        <a:rPr lang="fr-BE" sz="1800" baseline="-25000" dirty="0">
                          <a:latin typeface="+mj-lt"/>
                          <a:ea typeface="Times New Roman"/>
                          <a:cs typeface="Times New Roman"/>
                        </a:rPr>
                        <a:t> </a:t>
                      </a:r>
                      <a:r>
                        <a:rPr lang="fr-BE" sz="1800" dirty="0">
                          <a:latin typeface="+mj-lt"/>
                          <a:ea typeface="Times New Roman"/>
                          <a:cs typeface="Times New Roman"/>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sym typeface="Symbol"/>
                        </a:rPr>
                        <a:t></a:t>
                      </a:r>
                      <a:r>
                        <a:rPr lang="fr-BE" sz="1800" baseline="-25000">
                          <a:latin typeface="+mj-lt"/>
                          <a:ea typeface="Times New Roman"/>
                          <a:cs typeface="Times New Roman"/>
                        </a:rPr>
                        <a:t>dEMP,i</a:t>
                      </a:r>
                      <a:endParaRPr lang="fr-BE" sz="180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Initial stiffness (kN/m)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Secant stiffness (kN/m)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1">
                <a:tc>
                  <a:txBody>
                    <a:bodyPr/>
                    <a:lstStyle/>
                    <a:p>
                      <a:pPr algn="ctr">
                        <a:spcBef>
                          <a:spcPts val="300"/>
                        </a:spcBef>
                        <a:spcAft>
                          <a:spcPts val="300"/>
                        </a:spcAft>
                      </a:pPr>
                      <a:r>
                        <a:rPr lang="fr-BE" sz="1800">
                          <a:latin typeface="+mj-lt"/>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1A21-12-17-15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12249</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10997</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1">
                <a:tc>
                  <a:txBody>
                    <a:bodyPr/>
                    <a:lstStyle/>
                    <a:p>
                      <a:pPr algn="ctr">
                        <a:spcBef>
                          <a:spcPts val="300"/>
                        </a:spcBef>
                        <a:spcAft>
                          <a:spcPts val="300"/>
                        </a:spcAft>
                      </a:pPr>
                      <a:r>
                        <a:rPr lang="fr-BE" sz="1800">
                          <a:latin typeface="+mj-lt"/>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2A28-25-15-10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174.9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19437</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14070</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1">
                <a:tc>
                  <a:txBody>
                    <a:bodyPr/>
                    <a:lstStyle/>
                    <a:p>
                      <a:pPr algn="ctr">
                        <a:spcBef>
                          <a:spcPts val="300"/>
                        </a:spcBef>
                        <a:spcAft>
                          <a:spcPts val="300"/>
                        </a:spcAft>
                      </a:pPr>
                      <a:r>
                        <a:rPr lang="fr-BE" sz="1800" dirty="0">
                          <a:latin typeface="+mj-lt"/>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2A16-7-18-10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247.0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27440</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17572</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1">
                <a:tc>
                  <a:txBody>
                    <a:bodyPr/>
                    <a:lstStyle/>
                    <a:p>
                      <a:pPr algn="ctr">
                        <a:spcBef>
                          <a:spcPts val="300"/>
                        </a:spcBef>
                        <a:spcAft>
                          <a:spcPts val="300"/>
                        </a:spcAft>
                      </a:pPr>
                      <a:r>
                        <a:rPr lang="fr-BE" sz="1800" dirty="0">
                          <a:latin typeface="+mj-lt"/>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3A31-16-23-15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33442</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19200</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1">
                <a:tc>
                  <a:txBody>
                    <a:bodyPr/>
                    <a:lstStyle/>
                    <a:p>
                      <a:pPr algn="ctr">
                        <a:spcBef>
                          <a:spcPts val="300"/>
                        </a:spcBef>
                        <a:spcAft>
                          <a:spcPts val="300"/>
                        </a:spcAft>
                      </a:pPr>
                      <a:r>
                        <a:rPr lang="fr-BE" sz="1800">
                          <a:latin typeface="+mj-lt"/>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1A43-23-45-30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36110</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18779</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1">
                <a:tc>
                  <a:txBody>
                    <a:bodyPr/>
                    <a:lstStyle/>
                    <a:p>
                      <a:pPr algn="ctr">
                        <a:spcBef>
                          <a:spcPts val="300"/>
                        </a:spcBef>
                        <a:spcAft>
                          <a:spcPts val="300"/>
                        </a:spcAft>
                      </a:pPr>
                      <a:r>
                        <a:rPr lang="fr-BE" sz="1800">
                          <a:latin typeface="+mj-lt"/>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1A43-23-45-30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32379</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15294</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Examples</a:t>
            </a:r>
            <a:endParaRPr lang="fr-BE" dirty="0"/>
          </a:p>
        </p:txBody>
      </p:sp>
      <p:sp>
        <p:nvSpPr>
          <p:cNvPr id="11" name="Rectangle 10"/>
          <p:cNvSpPr/>
          <p:nvPr/>
        </p:nvSpPr>
        <p:spPr>
          <a:xfrm>
            <a:off x="462980" y="692697"/>
            <a:ext cx="9361040" cy="2031325"/>
          </a:xfrm>
          <a:prstGeom prst="rect">
            <a:avLst/>
          </a:prstGeom>
        </p:spPr>
        <p:txBody>
          <a:bodyPr wrap="square">
            <a:spAutoFit/>
          </a:bodyPr>
          <a:lstStyle/>
          <a:p>
            <a:pPr marL="358775" indent="-358775" algn="just">
              <a:buFont typeface="Wingdings" pitchFamily="2" charset="2"/>
              <a:buChar char="§"/>
            </a:pPr>
            <a:r>
              <a:rPr lang="en-GB" dirty="0" smtClean="0"/>
              <a:t>Step 8: Linear analysis </a:t>
            </a:r>
            <a:r>
              <a:rPr lang="en-GB" dirty="0" smtClean="0">
                <a:sym typeface="Symbol"/>
              </a:rPr>
              <a:t> </a:t>
            </a:r>
            <a:r>
              <a:rPr lang="en-GB" baseline="-25000" dirty="0" smtClean="0">
                <a:sym typeface="Symbol"/>
              </a:rPr>
              <a:t>top</a:t>
            </a:r>
            <a:r>
              <a:rPr lang="en-GB" dirty="0" smtClean="0"/>
              <a:t> = 116mm; </a:t>
            </a:r>
            <a:r>
              <a:rPr lang="en-GB" dirty="0" err="1" smtClean="0"/>
              <a:t>V</a:t>
            </a:r>
            <a:r>
              <a:rPr lang="en-GB" baseline="-25000" dirty="0" err="1" smtClean="0"/>
              <a:t>b,MRF</a:t>
            </a:r>
            <a:r>
              <a:rPr lang="en-GB" baseline="-25000" dirty="0" smtClean="0"/>
              <a:t> </a:t>
            </a:r>
            <a:r>
              <a:rPr lang="en-GB" dirty="0" smtClean="0"/>
              <a:t>= 271 </a:t>
            </a:r>
            <a:r>
              <a:rPr lang="en-GB" dirty="0" err="1" smtClean="0"/>
              <a:t>kN</a:t>
            </a:r>
            <a:r>
              <a:rPr lang="en-GB" dirty="0" smtClean="0"/>
              <a:t> &gt;&gt; </a:t>
            </a:r>
            <a:r>
              <a:rPr lang="en-GB" dirty="0" err="1" smtClean="0"/>
              <a:t>V</a:t>
            </a:r>
            <a:r>
              <a:rPr lang="en-GB" baseline="-25000" dirty="0" err="1" smtClean="0"/>
              <a:t>b,Rd,MRF</a:t>
            </a:r>
            <a:r>
              <a:rPr lang="en-GB" baseline="-25000" dirty="0" smtClean="0"/>
              <a:t> </a:t>
            </a:r>
            <a:r>
              <a:rPr lang="en-GB" dirty="0" smtClean="0"/>
              <a:t>= 170 </a:t>
            </a:r>
            <a:r>
              <a:rPr lang="en-GB" dirty="0" err="1" smtClean="0"/>
              <a:t>kN</a:t>
            </a:r>
            <a:r>
              <a:rPr lang="en-GB" dirty="0" smtClean="0"/>
              <a:t>. </a:t>
            </a:r>
          </a:p>
          <a:p>
            <a:pPr marL="358775" indent="-358775" algn="just"/>
            <a:r>
              <a:rPr lang="en-GB" dirty="0" smtClean="0"/>
              <a:t>	In addition, </a:t>
            </a:r>
            <a:r>
              <a:rPr lang="en-GB" dirty="0" err="1" smtClean="0"/>
              <a:t>V</a:t>
            </a:r>
            <a:r>
              <a:rPr lang="en-GB" baseline="-25000" dirty="0" err="1" smtClean="0"/>
              <a:t>b,MRF</a:t>
            </a:r>
            <a:r>
              <a:rPr lang="en-GB" baseline="-25000" dirty="0" smtClean="0"/>
              <a:t> </a:t>
            </a:r>
            <a:r>
              <a:rPr lang="en-GB" dirty="0" smtClean="0"/>
              <a:t>/ </a:t>
            </a:r>
            <a:r>
              <a:rPr lang="en-GB" dirty="0" err="1" smtClean="0"/>
              <a:t>V</a:t>
            </a:r>
            <a:r>
              <a:rPr lang="en-GB" baseline="-25000" dirty="0" err="1" smtClean="0"/>
              <a:t>base</a:t>
            </a:r>
            <a:r>
              <a:rPr lang="en-GB" baseline="-25000" dirty="0" smtClean="0"/>
              <a:t> </a:t>
            </a:r>
            <a:r>
              <a:rPr lang="en-GB" dirty="0" smtClean="0"/>
              <a:t> = 53% different from 34% assumed in the preliminary design process. </a:t>
            </a:r>
            <a:endParaRPr lang="fr-BE" dirty="0" smtClean="0"/>
          </a:p>
          <a:p>
            <a:pPr marL="358775" indent="-358775" algn="just"/>
            <a:r>
              <a:rPr lang="en-GB" dirty="0" smtClean="0">
                <a:sym typeface="Symbol"/>
              </a:rPr>
              <a:t>	 </a:t>
            </a:r>
            <a:r>
              <a:rPr lang="en-GB" dirty="0" smtClean="0"/>
              <a:t>to reassume the target displacement at top and the yield drifts of EMP of the retrofitted frame. </a:t>
            </a:r>
          </a:p>
          <a:p>
            <a:pPr marL="358775" indent="-358775" algn="just"/>
            <a:r>
              <a:rPr lang="en-GB" dirty="0" smtClean="0"/>
              <a:t>	In the current example, the final target drift is found to be 0.48% and the yield drifts of the EMP are taken as 0.4%. </a:t>
            </a:r>
            <a:r>
              <a:rPr lang="en-GB" dirty="0" smtClean="0">
                <a:sym typeface="Symbol"/>
              </a:rPr>
              <a:t></a:t>
            </a:r>
            <a:r>
              <a:rPr lang="en-GB" baseline="-25000" dirty="0" smtClean="0">
                <a:sym typeface="Symbol"/>
              </a:rPr>
              <a:t>top</a:t>
            </a:r>
            <a:r>
              <a:rPr lang="en-GB" dirty="0" smtClean="0"/>
              <a:t> = 90mm (0.49% drift); </a:t>
            </a:r>
            <a:r>
              <a:rPr lang="en-GB" dirty="0" err="1" smtClean="0"/>
              <a:t>V</a:t>
            </a:r>
            <a:r>
              <a:rPr lang="en-GB" baseline="-25000" dirty="0" err="1" smtClean="0"/>
              <a:t>b,MRF</a:t>
            </a:r>
            <a:r>
              <a:rPr lang="en-GB" baseline="-25000" dirty="0" smtClean="0"/>
              <a:t> </a:t>
            </a:r>
            <a:r>
              <a:rPr lang="en-GB" dirty="0" smtClean="0"/>
              <a:t>= 165kN &lt;</a:t>
            </a:r>
            <a:r>
              <a:rPr lang="en-GB" dirty="0" err="1" smtClean="0"/>
              <a:t>V</a:t>
            </a:r>
            <a:r>
              <a:rPr lang="en-GB" baseline="-25000" dirty="0" err="1" smtClean="0"/>
              <a:t>b,Rd,MRF</a:t>
            </a:r>
            <a:r>
              <a:rPr lang="en-GB" baseline="-25000" dirty="0" smtClean="0"/>
              <a:t> </a:t>
            </a:r>
            <a:r>
              <a:rPr lang="en-GB" dirty="0" smtClean="0"/>
              <a:t>= 170.0 </a:t>
            </a:r>
            <a:r>
              <a:rPr lang="en-GB" dirty="0" err="1" smtClean="0"/>
              <a:t>kN</a:t>
            </a:r>
            <a:r>
              <a:rPr lang="en-GB" dirty="0" smtClean="0"/>
              <a:t>. </a:t>
            </a:r>
          </a:p>
          <a:p>
            <a:pPr marL="358775" indent="-358775" algn="just"/>
            <a:r>
              <a:rPr lang="en-GB" dirty="0" smtClean="0"/>
              <a:t>	The RC frame contributes to 27% of the total shear resistance of the retrofitted system.</a:t>
            </a:r>
            <a:endParaRPr lang="fr-BE" dirty="0" smtClean="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5" name="Table 34"/>
          <p:cNvGraphicFramePr>
            <a:graphicFrameLocks noGrp="1"/>
          </p:cNvGraphicFramePr>
          <p:nvPr/>
        </p:nvGraphicFramePr>
        <p:xfrm>
          <a:off x="462978" y="3789040"/>
          <a:ext cx="9433050" cy="2376264"/>
        </p:xfrm>
        <a:graphic>
          <a:graphicData uri="http://schemas.openxmlformats.org/drawingml/2006/table">
            <a:tbl>
              <a:tblPr/>
              <a:tblGrid>
                <a:gridCol w="682953"/>
                <a:gridCol w="1582865"/>
                <a:gridCol w="1294215"/>
                <a:gridCol w="1828125"/>
                <a:gridCol w="775397"/>
                <a:gridCol w="1580979"/>
                <a:gridCol w="1688516"/>
              </a:tblGrid>
              <a:tr h="594066">
                <a:tc>
                  <a:txBody>
                    <a:bodyPr/>
                    <a:lstStyle/>
                    <a:p>
                      <a:pPr algn="ctr">
                        <a:spcBef>
                          <a:spcPts val="300"/>
                        </a:spcBef>
                        <a:spcAft>
                          <a:spcPts val="300"/>
                        </a:spcAft>
                      </a:pPr>
                      <a:r>
                        <a:rPr lang="fr-BE" sz="1800" dirty="0">
                          <a:latin typeface="+mj-lt"/>
                          <a:ea typeface="Times New Roman"/>
                          <a:cs typeface="Times New Roman"/>
                        </a:rPr>
                        <a:t>Story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Type of EMP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V</a:t>
                      </a:r>
                      <a:r>
                        <a:rPr lang="fr-BE" sz="1800" baseline="-25000">
                          <a:latin typeface="+mj-lt"/>
                          <a:ea typeface="Times New Roman"/>
                          <a:cs typeface="Times New Roman"/>
                        </a:rPr>
                        <a:t>Rd,EMP </a:t>
                      </a:r>
                      <a:r>
                        <a:rPr lang="fr-BE" sz="1800">
                          <a:latin typeface="+mj-lt"/>
                          <a:ea typeface="Times New Roman"/>
                          <a:cs typeface="Times New Roman"/>
                        </a:rPr>
                        <a:t>(kN)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Yield displacement</a:t>
                      </a:r>
                      <a:r>
                        <a:rPr lang="fr-BE" sz="1800" baseline="-25000">
                          <a:latin typeface="+mj-lt"/>
                          <a:ea typeface="Times New Roman"/>
                          <a:cs typeface="Times New Roman"/>
                        </a:rPr>
                        <a:t> </a:t>
                      </a:r>
                      <a:r>
                        <a:rPr lang="fr-BE" sz="1800">
                          <a:latin typeface="+mj-lt"/>
                          <a:ea typeface="Times New Roman"/>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sym typeface="Symbol"/>
                        </a:rPr>
                        <a:t></a:t>
                      </a:r>
                      <a:r>
                        <a:rPr lang="fr-BE" sz="1800" baseline="-25000">
                          <a:latin typeface="+mj-lt"/>
                          <a:ea typeface="Times New Roman"/>
                          <a:cs typeface="Times New Roman"/>
                        </a:rPr>
                        <a:t>dEMP,i</a:t>
                      </a:r>
                      <a:endParaRPr lang="fr-BE" sz="18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Initial stiffness (kN/m)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Secant stiffness (kN/m)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3">
                <a:tc>
                  <a:txBody>
                    <a:bodyPr/>
                    <a:lstStyle/>
                    <a:p>
                      <a:pPr algn="ctr">
                        <a:spcBef>
                          <a:spcPts val="300"/>
                        </a:spcBef>
                        <a:spcAft>
                          <a:spcPts val="300"/>
                        </a:spcAft>
                      </a:pPr>
                      <a:r>
                        <a:rPr lang="fr-BE" sz="1800">
                          <a:latin typeface="+mj-lt"/>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1A86-46-43-30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137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15487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15487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3">
                <a:tc>
                  <a:txBody>
                    <a:bodyPr/>
                    <a:lstStyle/>
                    <a:p>
                      <a:pPr algn="ctr">
                        <a:spcBef>
                          <a:spcPts val="300"/>
                        </a:spcBef>
                        <a:spcAft>
                          <a:spcPts val="300"/>
                        </a:spcAft>
                      </a:pPr>
                      <a:r>
                        <a:rPr lang="fr-BE" sz="1800">
                          <a:latin typeface="+mj-lt"/>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2A16-7-18-10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247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27980</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27980</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3">
                <a:tc>
                  <a:txBody>
                    <a:bodyPr/>
                    <a:lstStyle/>
                    <a:p>
                      <a:pPr algn="ctr">
                        <a:spcBef>
                          <a:spcPts val="300"/>
                        </a:spcBef>
                        <a:spcAft>
                          <a:spcPts val="300"/>
                        </a:spcAft>
                      </a:pPr>
                      <a:r>
                        <a:rPr lang="fr-BE" sz="1800">
                          <a:latin typeface="+mj-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1A43-23-45-30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325</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36821</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32749</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3">
                <a:tc>
                  <a:txBody>
                    <a:bodyPr/>
                    <a:lstStyle/>
                    <a:p>
                      <a:pPr algn="ctr">
                        <a:spcBef>
                          <a:spcPts val="300"/>
                        </a:spcBef>
                        <a:spcAft>
                          <a:spcPts val="300"/>
                        </a:spcAft>
                      </a:pPr>
                      <a:r>
                        <a:rPr lang="fr-BE" sz="1800">
                          <a:latin typeface="+mj-lt"/>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2A51-27-35-30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303</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34295</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27347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3">
                <a:tc>
                  <a:txBody>
                    <a:bodyPr/>
                    <a:lstStyle/>
                    <a:p>
                      <a:pPr algn="ctr">
                        <a:spcBef>
                          <a:spcPts val="300"/>
                        </a:spcBef>
                        <a:spcAft>
                          <a:spcPts val="300"/>
                        </a:spcAft>
                      </a:pPr>
                      <a:r>
                        <a:rPr lang="fr-BE" sz="1800">
                          <a:latin typeface="+mj-lt"/>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2A62-34-45-30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437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49547</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35806</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3">
                <a:tc>
                  <a:txBody>
                    <a:bodyPr/>
                    <a:lstStyle/>
                    <a:p>
                      <a:pPr algn="ctr">
                        <a:spcBef>
                          <a:spcPts val="300"/>
                        </a:spcBef>
                        <a:spcAft>
                          <a:spcPts val="300"/>
                        </a:spcAft>
                      </a:pPr>
                      <a:r>
                        <a:rPr lang="fr-BE" sz="1800">
                          <a:latin typeface="+mj-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4A21-12-17-15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49153</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smtClean="0">
                          <a:latin typeface="+mj-lt"/>
                          <a:ea typeface="Times New Roman"/>
                          <a:cs typeface="Times New Roman"/>
                        </a:rPr>
                        <a:t>32245</a:t>
                      </a:r>
                      <a:endParaRPr lang="fr-BE"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Rectangle 35"/>
          <p:cNvSpPr/>
          <p:nvPr/>
        </p:nvSpPr>
        <p:spPr>
          <a:xfrm>
            <a:off x="462980" y="2996952"/>
            <a:ext cx="9433048" cy="646331"/>
          </a:xfrm>
          <a:prstGeom prst="rect">
            <a:avLst/>
          </a:prstGeom>
        </p:spPr>
        <p:txBody>
          <a:bodyPr wrap="square">
            <a:spAutoFit/>
          </a:bodyPr>
          <a:lstStyle/>
          <a:p>
            <a:pPr algn="ctr"/>
            <a:r>
              <a:rPr lang="en-GB" dirty="0" smtClean="0"/>
              <a:t>Profiles, shear resistance and secant stiffness of selected EMP throughout the retrofitted frame (</a:t>
            </a:r>
            <a:r>
              <a:rPr lang="en-GB" dirty="0" err="1" smtClean="0"/>
              <a:t>Config</a:t>
            </a:r>
            <a:r>
              <a:rPr lang="en-GB" dirty="0" smtClean="0"/>
              <a:t>. 2/Case EC2-0.05g)</a:t>
            </a:r>
            <a:endParaRPr lang="fr-B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Verification</a:t>
            </a:r>
            <a:endParaRPr lang="fr-BE" dirty="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35" name="Rectangle 34"/>
          <p:cNvSpPr/>
          <p:nvPr/>
        </p:nvSpPr>
        <p:spPr>
          <a:xfrm>
            <a:off x="246956" y="5685055"/>
            <a:ext cx="5143500" cy="923330"/>
          </a:xfrm>
          <a:prstGeom prst="rect">
            <a:avLst/>
          </a:prstGeom>
        </p:spPr>
        <p:txBody>
          <a:bodyPr>
            <a:spAutoFit/>
          </a:bodyPr>
          <a:lstStyle/>
          <a:p>
            <a:pPr algn="ctr"/>
            <a:r>
              <a:rPr lang="en-GB" dirty="0" smtClean="0"/>
              <a:t>Story displacement in retrofitted frame of the example at design PGA=</a:t>
            </a:r>
            <a:r>
              <a:rPr lang="en-GB" dirty="0" err="1" smtClean="0"/>
              <a:t>a</a:t>
            </a:r>
            <a:r>
              <a:rPr lang="en-GB" baseline="-25000" dirty="0" err="1" smtClean="0"/>
              <a:t>gR</a:t>
            </a:r>
            <a:r>
              <a:rPr lang="en-GB" dirty="0" smtClean="0"/>
              <a:t>=0.15g established by Pushover and NLTH analyses</a:t>
            </a:r>
            <a:endParaRPr lang="fr-BE" dirty="0"/>
          </a:p>
        </p:txBody>
      </p:sp>
      <p:sp>
        <p:nvSpPr>
          <p:cNvPr id="36" name="Rectangle 35"/>
          <p:cNvSpPr/>
          <p:nvPr/>
        </p:nvSpPr>
        <p:spPr>
          <a:xfrm>
            <a:off x="5431532" y="5807005"/>
            <a:ext cx="4711452" cy="646331"/>
          </a:xfrm>
          <a:prstGeom prst="rect">
            <a:avLst/>
          </a:prstGeom>
        </p:spPr>
        <p:txBody>
          <a:bodyPr wrap="square">
            <a:spAutoFit/>
          </a:bodyPr>
          <a:lstStyle/>
          <a:p>
            <a:pPr algn="ctr"/>
            <a:r>
              <a:rPr lang="en-GB" dirty="0" smtClean="0"/>
              <a:t>Story shears of the example under design PGA established by Pushover analysis</a:t>
            </a:r>
            <a:endParaRPr lang="fr-BE" dirty="0"/>
          </a:p>
        </p:txBody>
      </p:sp>
      <p:pic>
        <p:nvPicPr>
          <p:cNvPr id="155651" name="Picture 3"/>
          <p:cNvPicPr>
            <a:picLocks noChangeAspect="1" noChangeArrowheads="1"/>
          </p:cNvPicPr>
          <p:nvPr/>
        </p:nvPicPr>
        <p:blipFill>
          <a:blip r:embed="rId3" cstate="print"/>
          <a:srcRect/>
          <a:stretch>
            <a:fillRect/>
          </a:stretch>
        </p:blipFill>
        <p:spPr bwMode="auto">
          <a:xfrm>
            <a:off x="318964" y="764704"/>
            <a:ext cx="4638675" cy="4914900"/>
          </a:xfrm>
          <a:prstGeom prst="rect">
            <a:avLst/>
          </a:prstGeom>
          <a:noFill/>
          <a:ln w="9525">
            <a:noFill/>
            <a:miter lim="800000"/>
            <a:headEnd/>
            <a:tailEnd/>
          </a:ln>
          <a:effectLst/>
        </p:spPr>
      </p:pic>
      <p:pic>
        <p:nvPicPr>
          <p:cNvPr id="155652" name="Picture 4"/>
          <p:cNvPicPr>
            <a:picLocks noChangeAspect="1" noChangeArrowheads="1"/>
          </p:cNvPicPr>
          <p:nvPr/>
        </p:nvPicPr>
        <p:blipFill>
          <a:blip r:embed="rId4" cstate="print"/>
          <a:srcRect/>
          <a:stretch>
            <a:fillRect/>
          </a:stretch>
        </p:blipFill>
        <p:spPr bwMode="auto">
          <a:xfrm>
            <a:off x="4999484" y="764704"/>
            <a:ext cx="5029200" cy="4972050"/>
          </a:xfrm>
          <a:prstGeom prst="rect">
            <a:avLst/>
          </a:prstGeom>
          <a:noFill/>
          <a:ln w="9525">
            <a:noFill/>
            <a:miter lim="800000"/>
            <a:headEnd/>
            <a:tailEnd/>
          </a:ln>
          <a:effectLst/>
        </p:spPr>
      </p:pic>
      <p:sp>
        <p:nvSpPr>
          <p:cNvPr id="37" name="TextBox 36"/>
          <p:cNvSpPr txBox="1"/>
          <p:nvPr/>
        </p:nvSpPr>
        <p:spPr>
          <a:xfrm>
            <a:off x="6943700" y="980728"/>
            <a:ext cx="2088232" cy="369332"/>
          </a:xfrm>
          <a:prstGeom prst="rect">
            <a:avLst/>
          </a:prstGeom>
          <a:noFill/>
        </p:spPr>
        <p:txBody>
          <a:bodyPr wrap="square" rtlCol="0">
            <a:spAutoFit/>
          </a:bodyPr>
          <a:lstStyle/>
          <a:p>
            <a:r>
              <a:rPr lang="fr-BE" dirty="0" smtClean="0"/>
              <a:t>Design story shears</a:t>
            </a:r>
            <a:endParaRPr lang="fr-BE" dirty="0"/>
          </a:p>
        </p:txBody>
      </p:sp>
      <p:cxnSp>
        <p:nvCxnSpPr>
          <p:cNvPr id="39" name="Straight Arrow Connector 38"/>
          <p:cNvCxnSpPr>
            <a:stCxn id="37" idx="1"/>
          </p:cNvCxnSpPr>
          <p:nvPr/>
        </p:nvCxnSpPr>
        <p:spPr>
          <a:xfrm flipH="1">
            <a:off x="6583660" y="1165394"/>
            <a:ext cx="360040"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91772" y="1292567"/>
            <a:ext cx="2232248" cy="923330"/>
          </a:xfrm>
          <a:prstGeom prst="rect">
            <a:avLst/>
          </a:prstGeom>
          <a:noFill/>
        </p:spPr>
        <p:txBody>
          <a:bodyPr wrap="square" rtlCol="0">
            <a:spAutoFit/>
          </a:bodyPr>
          <a:lstStyle/>
          <a:p>
            <a:r>
              <a:rPr lang="fr-BE" dirty="0" smtClean="0"/>
              <a:t>Story shears at performance point of retrofitted frames</a:t>
            </a:r>
            <a:endParaRPr lang="fr-BE" dirty="0"/>
          </a:p>
        </p:txBody>
      </p:sp>
      <p:cxnSp>
        <p:nvCxnSpPr>
          <p:cNvPr id="41" name="Straight Arrow Connector 40"/>
          <p:cNvCxnSpPr/>
          <p:nvPr/>
        </p:nvCxnSpPr>
        <p:spPr>
          <a:xfrm flipH="1">
            <a:off x="7879804" y="2204864"/>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455868" y="2204864"/>
            <a:ext cx="999728" cy="923330"/>
          </a:xfrm>
          <a:prstGeom prst="rect">
            <a:avLst/>
          </a:prstGeom>
          <a:noFill/>
        </p:spPr>
        <p:txBody>
          <a:bodyPr wrap="square" rtlCol="0">
            <a:spAutoFit/>
          </a:bodyPr>
          <a:lstStyle/>
          <a:p>
            <a:r>
              <a:rPr lang="fr-BE" dirty="0" smtClean="0"/>
              <a:t>Story shears in EMP</a:t>
            </a:r>
            <a:endParaRPr lang="fr-BE" dirty="0"/>
          </a:p>
        </p:txBody>
      </p:sp>
      <p:cxnSp>
        <p:nvCxnSpPr>
          <p:cNvPr id="47" name="Straight Arrow Connector 46"/>
          <p:cNvCxnSpPr>
            <a:stCxn id="46" idx="1"/>
          </p:cNvCxnSpPr>
          <p:nvPr/>
        </p:nvCxnSpPr>
        <p:spPr>
          <a:xfrm flipH="1">
            <a:off x="7663780" y="2666529"/>
            <a:ext cx="792088" cy="906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15908" y="3212976"/>
            <a:ext cx="999728" cy="923330"/>
          </a:xfrm>
          <a:prstGeom prst="rect">
            <a:avLst/>
          </a:prstGeom>
          <a:noFill/>
        </p:spPr>
        <p:txBody>
          <a:bodyPr wrap="square" rtlCol="0">
            <a:spAutoFit/>
          </a:bodyPr>
          <a:lstStyle/>
          <a:p>
            <a:r>
              <a:rPr lang="fr-BE" dirty="0" smtClean="0"/>
              <a:t>Story shears in frame</a:t>
            </a:r>
            <a:endParaRPr lang="fr-BE" dirty="0"/>
          </a:p>
        </p:txBody>
      </p:sp>
      <p:cxnSp>
        <p:nvCxnSpPr>
          <p:cNvPr id="55" name="Straight Arrow Connector 54"/>
          <p:cNvCxnSpPr/>
          <p:nvPr/>
        </p:nvCxnSpPr>
        <p:spPr>
          <a:xfrm flipH="1" flipV="1">
            <a:off x="6871692" y="3356992"/>
            <a:ext cx="194421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727676" y="3789040"/>
            <a:ext cx="1224136" cy="1200329"/>
          </a:xfrm>
          <a:prstGeom prst="rect">
            <a:avLst/>
          </a:prstGeom>
          <a:noFill/>
        </p:spPr>
        <p:txBody>
          <a:bodyPr wrap="square" rtlCol="0">
            <a:spAutoFit/>
          </a:bodyPr>
          <a:lstStyle/>
          <a:p>
            <a:r>
              <a:rPr lang="fr-BE" dirty="0" smtClean="0"/>
              <a:t>Shears in frame before retrofitting</a:t>
            </a:r>
            <a:endParaRPr lang="fr-BE" dirty="0"/>
          </a:p>
        </p:txBody>
      </p:sp>
      <p:cxnSp>
        <p:nvCxnSpPr>
          <p:cNvPr id="61" name="Straight Arrow Connector 60"/>
          <p:cNvCxnSpPr/>
          <p:nvPr/>
        </p:nvCxnSpPr>
        <p:spPr>
          <a:xfrm flipH="1" flipV="1">
            <a:off x="6655668" y="3861048"/>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Verification</a:t>
            </a:r>
            <a:endParaRPr lang="fr-BE" dirty="0"/>
          </a:p>
        </p:txBody>
      </p:sp>
      <p:sp>
        <p:nvSpPr>
          <p:cNvPr id="11" name="Rectangle 10"/>
          <p:cNvSpPr/>
          <p:nvPr/>
        </p:nvSpPr>
        <p:spPr>
          <a:xfrm>
            <a:off x="462980" y="692697"/>
            <a:ext cx="9361040" cy="400110"/>
          </a:xfrm>
          <a:prstGeom prst="rect">
            <a:avLst/>
          </a:prstGeom>
        </p:spPr>
        <p:txBody>
          <a:bodyPr wrap="square">
            <a:spAutoFit/>
          </a:bodyPr>
          <a:lstStyle/>
          <a:p>
            <a:pPr marL="358775" indent="-358775" algn="just">
              <a:buFont typeface="Wingdings" pitchFamily="2" charset="2"/>
              <a:buChar char="Ø"/>
            </a:pPr>
            <a:r>
              <a:rPr lang="en-GB" sz="2000" dirty="0" smtClean="0"/>
              <a:t>Verification of proposed method used in the examples</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36" name="Rectangle 35"/>
          <p:cNvSpPr/>
          <p:nvPr/>
        </p:nvSpPr>
        <p:spPr>
          <a:xfrm>
            <a:off x="1327076" y="5807005"/>
            <a:ext cx="7200800" cy="646331"/>
          </a:xfrm>
          <a:prstGeom prst="rect">
            <a:avLst/>
          </a:prstGeom>
        </p:spPr>
        <p:txBody>
          <a:bodyPr wrap="square">
            <a:spAutoFit/>
          </a:bodyPr>
          <a:lstStyle/>
          <a:p>
            <a:pPr algn="ctr"/>
            <a:r>
              <a:rPr lang="en-GB" dirty="0" smtClean="0"/>
              <a:t>Seismic performance of the frame Case 2/EC2-0.05g before and after being retrofitted by Pushover analysis</a:t>
            </a:r>
            <a:endParaRPr lang="fr-BE" dirty="0"/>
          </a:p>
        </p:txBody>
      </p:sp>
      <p:pic>
        <p:nvPicPr>
          <p:cNvPr id="155650" name="Picture 2"/>
          <p:cNvPicPr>
            <a:picLocks noChangeAspect="1" noChangeArrowheads="1"/>
          </p:cNvPicPr>
          <p:nvPr/>
        </p:nvPicPr>
        <p:blipFill>
          <a:blip r:embed="rId3" cstate="print"/>
          <a:srcRect/>
          <a:stretch>
            <a:fillRect/>
          </a:stretch>
        </p:blipFill>
        <p:spPr bwMode="auto">
          <a:xfrm>
            <a:off x="638056" y="1195311"/>
            <a:ext cx="8969940" cy="4537945"/>
          </a:xfrm>
          <a:prstGeom prst="rect">
            <a:avLst/>
          </a:prstGeom>
          <a:noFill/>
          <a:ln w="9525">
            <a:noFill/>
            <a:miter lim="800000"/>
            <a:headEnd/>
            <a:tailEnd/>
          </a:ln>
          <a:effectLst/>
        </p:spPr>
      </p:pic>
      <p:sp>
        <p:nvSpPr>
          <p:cNvPr id="37" name="TextBox 36"/>
          <p:cNvSpPr txBox="1"/>
          <p:nvPr/>
        </p:nvSpPr>
        <p:spPr>
          <a:xfrm>
            <a:off x="5575548" y="3429000"/>
            <a:ext cx="1296144" cy="369332"/>
          </a:xfrm>
          <a:prstGeom prst="rect">
            <a:avLst/>
          </a:prstGeom>
          <a:noFill/>
        </p:spPr>
        <p:txBody>
          <a:bodyPr wrap="square" rtlCol="0">
            <a:spAutoFit/>
          </a:bodyPr>
          <a:lstStyle/>
          <a:p>
            <a:r>
              <a:rPr lang="fr-BE" dirty="0" smtClean="0">
                <a:solidFill>
                  <a:srgbClr val="FF0000"/>
                </a:solidFill>
              </a:rPr>
              <a:t>BEFORE</a:t>
            </a:r>
            <a:endParaRPr lang="fr-BE" dirty="0">
              <a:solidFill>
                <a:srgbClr val="FF0000"/>
              </a:solidFill>
            </a:endParaRPr>
          </a:p>
        </p:txBody>
      </p:sp>
      <p:sp>
        <p:nvSpPr>
          <p:cNvPr id="38" name="TextBox 37"/>
          <p:cNvSpPr txBox="1"/>
          <p:nvPr/>
        </p:nvSpPr>
        <p:spPr>
          <a:xfrm>
            <a:off x="6943700" y="2852936"/>
            <a:ext cx="1296144" cy="369332"/>
          </a:xfrm>
          <a:prstGeom prst="rect">
            <a:avLst/>
          </a:prstGeom>
          <a:noFill/>
        </p:spPr>
        <p:txBody>
          <a:bodyPr wrap="square" rtlCol="0">
            <a:spAutoFit/>
          </a:bodyPr>
          <a:lstStyle/>
          <a:p>
            <a:r>
              <a:rPr lang="fr-BE" dirty="0" smtClean="0">
                <a:solidFill>
                  <a:srgbClr val="7030A0"/>
                </a:solidFill>
              </a:rPr>
              <a:t>AFTER</a:t>
            </a:r>
            <a:endParaRPr lang="fr-BE" dirty="0">
              <a:solidFill>
                <a:srgbClr val="7030A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Design of EMP for seismic retrofitting – Application</a:t>
            </a:r>
            <a:endParaRPr lang="fr-BE" dirty="0"/>
          </a:p>
        </p:txBody>
      </p:sp>
      <p:sp>
        <p:nvSpPr>
          <p:cNvPr id="11" name="Rectangle 10"/>
          <p:cNvSpPr/>
          <p:nvPr/>
        </p:nvSpPr>
        <p:spPr>
          <a:xfrm>
            <a:off x="462980" y="692697"/>
            <a:ext cx="9361040" cy="400110"/>
          </a:xfrm>
          <a:prstGeom prst="rect">
            <a:avLst/>
          </a:prstGeom>
        </p:spPr>
        <p:txBody>
          <a:bodyPr wrap="square">
            <a:spAutoFit/>
          </a:bodyPr>
          <a:lstStyle/>
          <a:p>
            <a:pPr marL="358775" indent="-358775" algn="just">
              <a:buFont typeface="Wingdings" pitchFamily="2" charset="2"/>
              <a:buChar char="Ø"/>
            </a:pPr>
            <a:r>
              <a:rPr lang="en-GB" sz="2000" dirty="0" smtClean="0"/>
              <a:t>General results of retrofit work</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4" name="Table 33"/>
          <p:cNvGraphicFramePr>
            <a:graphicFrameLocks noGrp="1"/>
          </p:cNvGraphicFramePr>
          <p:nvPr/>
        </p:nvGraphicFramePr>
        <p:xfrm>
          <a:off x="318964" y="1450464"/>
          <a:ext cx="9793088" cy="2194560"/>
        </p:xfrm>
        <a:graphic>
          <a:graphicData uri="http://schemas.openxmlformats.org/drawingml/2006/table">
            <a:tbl>
              <a:tblPr/>
              <a:tblGrid>
                <a:gridCol w="2256327"/>
                <a:gridCol w="1745127"/>
                <a:gridCol w="1047862"/>
                <a:gridCol w="1049819"/>
                <a:gridCol w="1049819"/>
                <a:gridCol w="1045901"/>
                <a:gridCol w="795199"/>
                <a:gridCol w="803034"/>
              </a:tblGrid>
              <a:tr h="461267">
                <a:tc>
                  <a:txBody>
                    <a:bodyPr/>
                    <a:lstStyle/>
                    <a:p>
                      <a:pPr algn="ctr">
                        <a:spcBef>
                          <a:spcPts val="300"/>
                        </a:spcBef>
                        <a:spcAft>
                          <a:spcPts val="300"/>
                        </a:spcAft>
                      </a:pPr>
                      <a:r>
                        <a:rPr lang="fr-BE" sz="1800" dirty="0">
                          <a:latin typeface="+mj-lt"/>
                          <a:ea typeface="Times New Roman"/>
                          <a:cs typeface="Times New Roman"/>
                        </a:rPr>
                        <a:t>Configuration/Case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800">
                          <a:latin typeface="+mj-lt"/>
                          <a:ea typeface="Times New Roman"/>
                          <a:cs typeface="Times New Roman"/>
                        </a:rPr>
                        <a:t>% base shear assigned to EMP</a:t>
                      </a:r>
                      <a:endParaRPr lang="fr-BE" sz="180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Target design drift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Effective height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Effective mass (ton)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Design Displ.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sym typeface="Symbol"/>
                        </a:rPr>
                        <a:t></a:t>
                      </a:r>
                      <a:r>
                        <a:rPr lang="fr-BE" sz="1800" baseline="-25000">
                          <a:solidFill>
                            <a:srgbClr val="FF0000"/>
                          </a:solidFill>
                          <a:latin typeface="+mj-lt"/>
                          <a:ea typeface="Times New Roman"/>
                          <a:cs typeface="Times New Roman"/>
                        </a:rPr>
                        <a:t>MRF</a:t>
                      </a:r>
                      <a:endParaRPr lang="fr-BE" sz="1800">
                        <a:solidFill>
                          <a:srgbClr val="FF0000"/>
                        </a:solidFill>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solidFill>
                            <a:srgbClr val="FF0000"/>
                          </a:solidFill>
                          <a:latin typeface="+mj-lt"/>
                          <a:ea typeface="Times New Roman"/>
                          <a:cs typeface="Times New Roman"/>
                          <a:sym typeface="Symbol"/>
                        </a:rPr>
                        <a:t></a:t>
                      </a:r>
                      <a:r>
                        <a:rPr lang="fr-BE" sz="1800" baseline="-25000" dirty="0">
                          <a:solidFill>
                            <a:srgbClr val="FF0000"/>
                          </a:solidFill>
                          <a:latin typeface="+mj-lt"/>
                          <a:ea typeface="Times New Roman"/>
                          <a:cs typeface="Times New Roman"/>
                        </a:rPr>
                        <a:t>EMP</a:t>
                      </a:r>
                      <a:endParaRPr lang="fr-BE" sz="1800" dirty="0">
                        <a:solidFill>
                          <a:srgbClr val="FF0000"/>
                        </a:solidFill>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18">
                <a:tc>
                  <a:txBody>
                    <a:bodyPr/>
                    <a:lstStyle/>
                    <a:p>
                      <a:pPr algn="ctr">
                        <a:spcBef>
                          <a:spcPts val="300"/>
                        </a:spcBef>
                        <a:spcAft>
                          <a:spcPts val="300"/>
                        </a:spcAft>
                      </a:pPr>
                      <a:r>
                        <a:rPr lang="fr-BE" sz="1800">
                          <a:latin typeface="+mj-lt"/>
                          <a:ea typeface="Times New Roman"/>
                          <a:cs typeface="Times New Roman"/>
                        </a:rPr>
                        <a:t>Conf.1/EC2-0.05g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18">
                <a:tc>
                  <a:txBody>
                    <a:bodyPr/>
                    <a:lstStyle/>
                    <a:p>
                      <a:pPr algn="ctr">
                        <a:spcBef>
                          <a:spcPts val="300"/>
                        </a:spcBef>
                        <a:spcAft>
                          <a:spcPts val="300"/>
                        </a:spcAft>
                      </a:pPr>
                      <a:r>
                        <a:rPr lang="fr-BE" sz="1800">
                          <a:latin typeface="+mj-lt"/>
                          <a:ea typeface="Times New Roman"/>
                          <a:cs typeface="Times New Roman"/>
                        </a:rPr>
                        <a:t>Conf.1/EC2-0.15g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18">
                <a:tc>
                  <a:txBody>
                    <a:bodyPr/>
                    <a:lstStyle/>
                    <a:p>
                      <a:pPr algn="ctr">
                        <a:spcBef>
                          <a:spcPts val="300"/>
                        </a:spcBef>
                        <a:spcAft>
                          <a:spcPts val="300"/>
                        </a:spcAft>
                      </a:pPr>
                      <a:r>
                        <a:rPr lang="fr-BE" sz="1800" dirty="0">
                          <a:latin typeface="+mj-lt"/>
                          <a:ea typeface="Times New Roman"/>
                          <a:cs typeface="Times New Roman"/>
                        </a:rPr>
                        <a:t>Conf.1/EC2-0.3g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157.2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solidFill>
                            <a:srgbClr val="FF0000"/>
                          </a:solidFill>
                          <a:latin typeface="+mj-lt"/>
                          <a:ea typeface="Times New Roman"/>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18">
                <a:tc>
                  <a:txBody>
                    <a:bodyPr/>
                    <a:lstStyle/>
                    <a:p>
                      <a:pPr algn="ctr">
                        <a:spcBef>
                          <a:spcPts val="300"/>
                        </a:spcBef>
                        <a:spcAft>
                          <a:spcPts val="300"/>
                        </a:spcAft>
                      </a:pPr>
                      <a:r>
                        <a:rPr lang="fr-BE" sz="1800" dirty="0">
                          <a:latin typeface="+mj-lt"/>
                          <a:ea typeface="Times New Roman"/>
                          <a:cs typeface="Times New Roman"/>
                        </a:rPr>
                        <a:t>Conf.1/EC8-0.05g-L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solidFill>
                            <a:srgbClr val="FF0000"/>
                          </a:solidFill>
                          <a:latin typeface="+mj-lt"/>
                          <a:ea typeface="Times New Roman"/>
                          <a:cs typeface="Times New Roman"/>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18">
                <a:tc>
                  <a:txBody>
                    <a:bodyPr/>
                    <a:lstStyle/>
                    <a:p>
                      <a:pPr algn="ctr">
                        <a:spcBef>
                          <a:spcPts val="300"/>
                        </a:spcBef>
                        <a:spcAft>
                          <a:spcPts val="300"/>
                        </a:spcAft>
                      </a:pPr>
                      <a:r>
                        <a:rPr lang="fr-BE" sz="1800" dirty="0">
                          <a:latin typeface="+mj-lt"/>
                          <a:ea typeface="Times New Roman"/>
                          <a:cs typeface="Times New Roman"/>
                        </a:rPr>
                        <a:t>Conf.1/EC8-0.15g-L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153.5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0.033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solidFill>
                            <a:srgbClr val="FF0000"/>
                          </a:solidFill>
                          <a:latin typeface="+mj-lt"/>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solidFill>
                            <a:srgbClr val="FF0000"/>
                          </a:solidFill>
                          <a:latin typeface="+mj-lt"/>
                          <a:ea typeface="Times New Roman"/>
                          <a:cs typeface="Times New Roman"/>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Rectangle 34"/>
          <p:cNvSpPr/>
          <p:nvPr/>
        </p:nvSpPr>
        <p:spPr>
          <a:xfrm>
            <a:off x="2912761" y="1052736"/>
            <a:ext cx="4461478" cy="369332"/>
          </a:xfrm>
          <a:prstGeom prst="rect">
            <a:avLst/>
          </a:prstGeom>
        </p:spPr>
        <p:txBody>
          <a:bodyPr wrap="none">
            <a:spAutoFit/>
          </a:bodyPr>
          <a:lstStyle/>
          <a:p>
            <a:r>
              <a:rPr lang="en-GB" dirty="0" smtClean="0"/>
              <a:t>Properties of the “substitute SDOF” structures</a:t>
            </a:r>
            <a:endParaRPr lang="fr-BE" dirty="0"/>
          </a:p>
        </p:txBody>
      </p:sp>
      <p:graphicFrame>
        <p:nvGraphicFramePr>
          <p:cNvPr id="40" name="Table 39"/>
          <p:cNvGraphicFramePr>
            <a:graphicFrameLocks noGrp="1"/>
          </p:cNvGraphicFramePr>
          <p:nvPr/>
        </p:nvGraphicFramePr>
        <p:xfrm>
          <a:off x="390972" y="3861048"/>
          <a:ext cx="9721080" cy="2545080"/>
        </p:xfrm>
        <a:graphic>
          <a:graphicData uri="http://schemas.openxmlformats.org/drawingml/2006/table">
            <a:tbl>
              <a:tblPr/>
              <a:tblGrid>
                <a:gridCol w="2176362"/>
                <a:gridCol w="1668545"/>
                <a:gridCol w="988418"/>
                <a:gridCol w="1123757"/>
                <a:gridCol w="1125699"/>
                <a:gridCol w="1125699"/>
                <a:gridCol w="1512600"/>
              </a:tblGrid>
              <a:tr h="0">
                <a:tc>
                  <a:txBody>
                    <a:bodyPr/>
                    <a:lstStyle/>
                    <a:p>
                      <a:pPr algn="ctr">
                        <a:spcBef>
                          <a:spcPts val="300"/>
                        </a:spcBef>
                        <a:spcAft>
                          <a:spcPts val="300"/>
                        </a:spcAft>
                      </a:pPr>
                      <a:r>
                        <a:rPr lang="fr-BE" sz="1800" dirty="0">
                          <a:latin typeface="+mj-lt"/>
                          <a:ea typeface="Times New Roman"/>
                          <a:cs typeface="Times New Roman"/>
                        </a:rPr>
                        <a:t>Configuration/Case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800" dirty="0" smtClean="0">
                          <a:latin typeface="+mj-lt"/>
                          <a:ea typeface="Times New Roman"/>
                          <a:cs typeface="Times New Roman"/>
                        </a:rPr>
                        <a:t>EVD </a:t>
                      </a:r>
                      <a:r>
                        <a:rPr lang="en-US" sz="1800" dirty="0">
                          <a:latin typeface="+mj-lt"/>
                          <a:ea typeface="Times New Roman"/>
                          <a:cs typeface="Times New Roman"/>
                        </a:rPr>
                        <a:t>of RC-frames (%)</a:t>
                      </a:r>
                      <a:endParaRPr lang="fr-BE" sz="1800"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EVD of EMP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EVD of ‘dual- systems’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Effective period, T</a:t>
                      </a:r>
                      <a:r>
                        <a:rPr lang="fr-BE" sz="1800" baseline="-25000" dirty="0">
                          <a:latin typeface="+mj-lt"/>
                          <a:ea typeface="Times New Roman"/>
                          <a:cs typeface="Times New Roman"/>
                        </a:rPr>
                        <a:t>e</a:t>
                      </a:r>
                      <a:r>
                        <a:rPr lang="fr-BE" sz="1800" dirty="0">
                          <a:latin typeface="+mj-lt"/>
                          <a:ea typeface="Times New Roman"/>
                          <a:cs typeface="Times New Roman"/>
                        </a:rPr>
                        <a:t>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Design base shear (kN)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Base shear/Seismic weight </a:t>
                      </a:r>
                    </a:p>
                    <a:p>
                      <a:pPr algn="ctr">
                        <a:spcBef>
                          <a:spcPts val="300"/>
                        </a:spcBef>
                        <a:spcAft>
                          <a:spcPts val="300"/>
                        </a:spcAft>
                      </a:pPr>
                      <a:r>
                        <a:rPr lang="fr-BE" sz="1800" dirty="0">
                          <a:latin typeface="+mj-lt"/>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300"/>
                        </a:spcBef>
                        <a:spcAft>
                          <a:spcPts val="300"/>
                        </a:spcAft>
                      </a:pPr>
                      <a:r>
                        <a:rPr lang="fr-BE" sz="1800">
                          <a:latin typeface="+mj-lt"/>
                          <a:ea typeface="Times New Roman"/>
                          <a:cs typeface="Times New Roman"/>
                        </a:rPr>
                        <a:t>Conf.1/EC2-0.05g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8.00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559.6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300"/>
                        </a:spcBef>
                        <a:spcAft>
                          <a:spcPts val="300"/>
                        </a:spcAft>
                      </a:pPr>
                      <a:r>
                        <a:rPr lang="fr-BE" sz="1800">
                          <a:latin typeface="+mj-lt"/>
                          <a:ea typeface="Times New Roman"/>
                          <a:cs typeface="Times New Roman"/>
                        </a:rPr>
                        <a:t>Conf.1/EC2-0.15g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474.1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27.5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300"/>
                        </a:spcBef>
                        <a:spcAft>
                          <a:spcPts val="300"/>
                        </a:spcAft>
                      </a:pPr>
                      <a:r>
                        <a:rPr lang="fr-BE" sz="1800">
                          <a:latin typeface="+mj-lt"/>
                          <a:ea typeface="Times New Roman"/>
                          <a:cs typeface="Times New Roman"/>
                        </a:rPr>
                        <a:t>Conf.1/EC2-0.3g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0.35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1296.1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73.5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300"/>
                        </a:spcBef>
                        <a:spcAft>
                          <a:spcPts val="300"/>
                        </a:spcAft>
                      </a:pPr>
                      <a:r>
                        <a:rPr lang="fr-BE" sz="1800" dirty="0">
                          <a:latin typeface="+mj-lt"/>
                          <a:ea typeface="Times New Roman"/>
                          <a:cs typeface="Times New Roman"/>
                        </a:rPr>
                        <a:t>Conf.1/EC8-0.05g-L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580.1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34.3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300"/>
                        </a:spcBef>
                        <a:spcAft>
                          <a:spcPts val="300"/>
                        </a:spcAft>
                      </a:pPr>
                      <a:r>
                        <a:rPr lang="fr-BE" sz="1800">
                          <a:latin typeface="+mj-lt"/>
                          <a:ea typeface="Times New Roman"/>
                          <a:cs typeface="Times New Roman"/>
                        </a:rPr>
                        <a:t>Conf.1/EC8-0.15g-L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0.58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a:latin typeface="+mj-lt"/>
                          <a:ea typeface="Times New Roman"/>
                          <a:cs typeface="Times New Roman"/>
                        </a:rPr>
                        <a:t>556.4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BE" sz="1800" dirty="0">
                          <a:latin typeface="+mj-lt"/>
                          <a:ea typeface="Times New Roman"/>
                          <a:cs typeface="Times New Roman"/>
                        </a:rPr>
                        <a:t>32.0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Seismic behaviour of the frames before and after retrofitting</a:t>
            </a:r>
            <a:endParaRPr lang="fr-BE" dirty="0"/>
          </a:p>
        </p:txBody>
      </p:sp>
      <p:sp>
        <p:nvSpPr>
          <p:cNvPr id="11" name="Rectangle 10"/>
          <p:cNvSpPr/>
          <p:nvPr/>
        </p:nvSpPr>
        <p:spPr>
          <a:xfrm>
            <a:off x="462980" y="692697"/>
            <a:ext cx="9361040" cy="400110"/>
          </a:xfrm>
          <a:prstGeom prst="rect">
            <a:avLst/>
          </a:prstGeom>
        </p:spPr>
        <p:txBody>
          <a:bodyPr wrap="square">
            <a:spAutoFit/>
          </a:bodyPr>
          <a:lstStyle/>
          <a:p>
            <a:pPr marL="358775" indent="-358775" algn="just">
              <a:buFont typeface="Wingdings" pitchFamily="2" charset="2"/>
              <a:buChar char="Ø"/>
            </a:pPr>
            <a:r>
              <a:rPr lang="en-GB" sz="2000" dirty="0" smtClean="0"/>
              <a:t>Failure mechanism</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pic>
        <p:nvPicPr>
          <p:cNvPr id="153602" name="Picture 87"/>
          <p:cNvPicPr>
            <a:picLocks noChangeAspect="1" noChangeArrowheads="1"/>
          </p:cNvPicPr>
          <p:nvPr/>
        </p:nvPicPr>
        <p:blipFill>
          <a:blip r:embed="rId3" cstate="print"/>
          <a:srcRect/>
          <a:stretch>
            <a:fillRect/>
          </a:stretch>
        </p:blipFill>
        <p:spPr bwMode="auto">
          <a:xfrm>
            <a:off x="246956" y="1340768"/>
            <a:ext cx="4536504" cy="4155818"/>
          </a:xfrm>
          <a:prstGeom prst="rect">
            <a:avLst/>
          </a:prstGeom>
          <a:noFill/>
        </p:spPr>
      </p:pic>
      <p:pic>
        <p:nvPicPr>
          <p:cNvPr id="153601" name="Picture 88"/>
          <p:cNvPicPr>
            <a:picLocks noChangeAspect="1" noChangeArrowheads="1"/>
          </p:cNvPicPr>
          <p:nvPr/>
        </p:nvPicPr>
        <p:blipFill>
          <a:blip r:embed="rId4" cstate="print"/>
          <a:srcRect/>
          <a:stretch>
            <a:fillRect/>
          </a:stretch>
        </p:blipFill>
        <p:spPr bwMode="auto">
          <a:xfrm>
            <a:off x="5015975" y="1268760"/>
            <a:ext cx="4702507" cy="4248472"/>
          </a:xfrm>
          <a:prstGeom prst="rect">
            <a:avLst/>
          </a:prstGeom>
          <a:noFill/>
        </p:spPr>
      </p:pic>
      <p:sp>
        <p:nvSpPr>
          <p:cNvPr id="38" name="Rectangle 37"/>
          <p:cNvSpPr/>
          <p:nvPr/>
        </p:nvSpPr>
        <p:spPr>
          <a:xfrm>
            <a:off x="1255068" y="5589240"/>
            <a:ext cx="1866217" cy="369332"/>
          </a:xfrm>
          <a:prstGeom prst="rect">
            <a:avLst/>
          </a:prstGeom>
        </p:spPr>
        <p:txBody>
          <a:bodyPr wrap="none">
            <a:spAutoFit/>
          </a:bodyPr>
          <a:lstStyle/>
          <a:p>
            <a:r>
              <a:rPr lang="fr-BE" dirty="0" smtClean="0">
                <a:latin typeface="Garamond"/>
                <a:ea typeface="Times New Roman"/>
                <a:cs typeface="Times New Roman"/>
              </a:rPr>
              <a:t>(a) – without EMP</a:t>
            </a:r>
            <a:endParaRPr lang="fr-BE" dirty="0"/>
          </a:p>
        </p:txBody>
      </p:sp>
      <p:sp>
        <p:nvSpPr>
          <p:cNvPr id="39" name="Rectangle 38"/>
          <p:cNvSpPr/>
          <p:nvPr/>
        </p:nvSpPr>
        <p:spPr>
          <a:xfrm>
            <a:off x="6655668" y="5517232"/>
            <a:ext cx="1417376" cy="369332"/>
          </a:xfrm>
          <a:prstGeom prst="rect">
            <a:avLst/>
          </a:prstGeom>
        </p:spPr>
        <p:txBody>
          <a:bodyPr wrap="none">
            <a:spAutoFit/>
          </a:bodyPr>
          <a:lstStyle/>
          <a:p>
            <a:r>
              <a:rPr lang="fr-BE" dirty="0" smtClean="0">
                <a:latin typeface="Garamond"/>
                <a:ea typeface="Times New Roman"/>
                <a:cs typeface="Times New Roman"/>
              </a:rPr>
              <a:t>(b) with EMP</a:t>
            </a:r>
            <a:endParaRPr lang="fr-BE" dirty="0"/>
          </a:p>
        </p:txBody>
      </p:sp>
      <p:sp>
        <p:nvSpPr>
          <p:cNvPr id="40" name="Rectangle 39"/>
          <p:cNvSpPr/>
          <p:nvPr/>
        </p:nvSpPr>
        <p:spPr>
          <a:xfrm>
            <a:off x="1255068" y="6011996"/>
            <a:ext cx="7704856" cy="369332"/>
          </a:xfrm>
          <a:prstGeom prst="rect">
            <a:avLst/>
          </a:prstGeom>
        </p:spPr>
        <p:txBody>
          <a:bodyPr wrap="square">
            <a:spAutoFit/>
          </a:bodyPr>
          <a:lstStyle/>
          <a:p>
            <a:pPr algn="ctr"/>
            <a:r>
              <a:rPr lang="en-GB" dirty="0" smtClean="0"/>
              <a:t>Typical failure mechanisms if all beam-column joints are well retrofitted</a:t>
            </a:r>
            <a:endParaRPr lang="fr-B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7. Seismic behaviour of the frames before and after retrofitting</a:t>
            </a:r>
            <a:endParaRPr lang="fr-BE" dirty="0"/>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1" name="Rectangle 40"/>
          <p:cNvSpPr/>
          <p:nvPr/>
        </p:nvSpPr>
        <p:spPr>
          <a:xfrm>
            <a:off x="1471092" y="5446965"/>
            <a:ext cx="7704856" cy="646331"/>
          </a:xfrm>
          <a:prstGeom prst="rect">
            <a:avLst/>
          </a:prstGeom>
        </p:spPr>
        <p:txBody>
          <a:bodyPr wrap="square">
            <a:spAutoFit/>
          </a:bodyPr>
          <a:lstStyle/>
          <a:p>
            <a:pPr algn="ctr"/>
            <a:r>
              <a:rPr lang="en-GB" dirty="0" smtClean="0"/>
              <a:t>Maximum values of top displacements of all RC-MRF studied under design PGA – Configurations 1</a:t>
            </a:r>
            <a:endParaRPr lang="fr-BE" dirty="0"/>
          </a:p>
        </p:txBody>
      </p:sp>
      <p:pic>
        <p:nvPicPr>
          <p:cNvPr id="156674" name="Picture 2"/>
          <p:cNvPicPr>
            <a:picLocks noChangeAspect="1" noChangeArrowheads="1"/>
          </p:cNvPicPr>
          <p:nvPr/>
        </p:nvPicPr>
        <p:blipFill>
          <a:blip r:embed="rId3" cstate="print"/>
          <a:srcRect/>
          <a:stretch>
            <a:fillRect/>
          </a:stretch>
        </p:blipFill>
        <p:spPr bwMode="auto">
          <a:xfrm>
            <a:off x="751012" y="869859"/>
            <a:ext cx="8847900" cy="44313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8. Conclusions and future development</a:t>
            </a:r>
            <a:endParaRPr lang="fr-BE" dirty="0"/>
          </a:p>
        </p:txBody>
      </p:sp>
      <p:sp>
        <p:nvSpPr>
          <p:cNvPr id="11" name="Rectangle 10"/>
          <p:cNvSpPr/>
          <p:nvPr/>
        </p:nvSpPr>
        <p:spPr>
          <a:xfrm>
            <a:off x="462980" y="692697"/>
            <a:ext cx="9361040" cy="5093702"/>
          </a:xfrm>
          <a:prstGeom prst="rect">
            <a:avLst/>
          </a:prstGeom>
        </p:spPr>
        <p:txBody>
          <a:bodyPr wrap="square">
            <a:spAutoFit/>
          </a:bodyPr>
          <a:lstStyle/>
          <a:p>
            <a:pPr marL="358775" indent="-358775" algn="just">
              <a:buFont typeface="Wingdings" pitchFamily="2" charset="2"/>
              <a:buChar char="Ø"/>
            </a:pPr>
            <a:r>
              <a:rPr lang="en-GB" sz="2500" dirty="0" smtClean="0"/>
              <a:t>Conclusions</a:t>
            </a:r>
          </a:p>
          <a:p>
            <a:pPr marL="358775" indent="-358775" algn="just">
              <a:buFont typeface="Wingdings" pitchFamily="2" charset="2"/>
              <a:buChar char="§"/>
            </a:pPr>
            <a:r>
              <a:rPr lang="en-GB" sz="2500" dirty="0" smtClean="0"/>
              <a:t>EMP can be used to retrofit the existing RC frames thanks to its strength, stiffness and ductility.</a:t>
            </a:r>
          </a:p>
          <a:p>
            <a:pPr marL="358775" indent="-358775" algn="just">
              <a:buFont typeface="Wingdings" pitchFamily="2" charset="2"/>
              <a:buChar char="§"/>
            </a:pPr>
            <a:r>
              <a:rPr lang="en-GB" sz="2500" dirty="0" smtClean="0"/>
              <a:t>EMP can be modelled as a tension band with pinching effects under cyclic shear loading</a:t>
            </a:r>
          </a:p>
          <a:p>
            <a:pPr marL="358775" indent="-358775" algn="just">
              <a:buFont typeface="Wingdings" pitchFamily="2" charset="2"/>
              <a:buChar char="§"/>
            </a:pPr>
            <a:r>
              <a:rPr lang="en-GB" sz="2500" dirty="0" smtClean="0"/>
              <a:t>Deficiencies of the RC frames designed according to EC2 are mainly incomplete load path and soft-story due to brittle failure of concrete at joints or shear failure at beams and columns. On the other hand, the DCM frames exhibit very good  seismic performance.</a:t>
            </a:r>
          </a:p>
          <a:p>
            <a:pPr marL="358775" indent="-358775" algn="just">
              <a:buFont typeface="Wingdings" pitchFamily="2" charset="2"/>
              <a:buChar char="§"/>
            </a:pPr>
            <a:r>
              <a:rPr lang="en-GB" sz="2500" dirty="0" smtClean="0"/>
              <a:t>Seismic evaluation of the designed frames has indicated that EC8  Force-Based Design for new RC structures is conservative.</a:t>
            </a:r>
          </a:p>
          <a:p>
            <a:pPr marL="358775" indent="-358775" algn="just">
              <a:buFont typeface="Wingdings" pitchFamily="2" charset="2"/>
              <a:buChar char="§"/>
            </a:pPr>
            <a:r>
              <a:rPr lang="en-GB" sz="2500" dirty="0" smtClean="0"/>
              <a:t>Pushover analysis always overestimates the seismic performance of the existing frames compared with the results from </a:t>
            </a:r>
            <a:r>
              <a:rPr lang="en-GB" sz="2500" dirty="0" err="1" smtClean="0"/>
              <a:t>NLTHs</a:t>
            </a:r>
            <a:r>
              <a:rPr lang="en-GB" sz="2500" dirty="0" smtClean="0"/>
              <a:t>.</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8. Conclusions and future development</a:t>
            </a:r>
            <a:endParaRPr lang="fr-BE" dirty="0"/>
          </a:p>
        </p:txBody>
      </p:sp>
      <p:sp>
        <p:nvSpPr>
          <p:cNvPr id="11" name="Rectangle 10"/>
          <p:cNvSpPr/>
          <p:nvPr/>
        </p:nvSpPr>
        <p:spPr>
          <a:xfrm>
            <a:off x="462980" y="692697"/>
            <a:ext cx="9361040" cy="6093976"/>
          </a:xfrm>
          <a:prstGeom prst="rect">
            <a:avLst/>
          </a:prstGeom>
        </p:spPr>
        <p:txBody>
          <a:bodyPr wrap="square">
            <a:spAutoFit/>
          </a:bodyPr>
          <a:lstStyle/>
          <a:p>
            <a:pPr marL="358775" indent="-358775" algn="just">
              <a:buFont typeface="Wingdings" pitchFamily="2" charset="2"/>
              <a:buChar char="Ø"/>
            </a:pPr>
            <a:r>
              <a:rPr lang="en-GB" sz="2500" dirty="0" smtClean="0"/>
              <a:t>Conclusions</a:t>
            </a:r>
          </a:p>
          <a:p>
            <a:pPr marL="358775" indent="-358775" algn="just">
              <a:buFont typeface="Wingdings" pitchFamily="2" charset="2"/>
              <a:buChar char="§"/>
            </a:pPr>
            <a:r>
              <a:rPr lang="en-GB" sz="2500" dirty="0" smtClean="0"/>
              <a:t>q-factors obtained from Pushover analyses are about 1.2 to 2 times higher than that from the code.</a:t>
            </a:r>
          </a:p>
          <a:p>
            <a:pPr marL="358775" indent="-358775" algn="just">
              <a:buFont typeface="Wingdings" pitchFamily="2" charset="2"/>
              <a:buChar char="§"/>
            </a:pPr>
            <a:r>
              <a:rPr lang="en-GB" sz="2500" dirty="0" smtClean="0"/>
              <a:t>DDBD is an efficient tool to design EMP to retrofit the existing frames under seismic actions</a:t>
            </a:r>
          </a:p>
          <a:p>
            <a:pPr marL="358775" indent="-358775" algn="just">
              <a:buFont typeface="Wingdings" pitchFamily="2" charset="2"/>
              <a:buChar char="§"/>
            </a:pPr>
            <a:r>
              <a:rPr lang="en-GB" sz="2500" dirty="0" smtClean="0"/>
              <a:t>The comparison of the seismic performance of the frames before and after being retrofitted has shown that EMP is able to reduce the influence of the earthquake on the original frames by increasing their strength and stiffness and by absorbing the seismic energy. Depending on the capacity of the existing frame, EMP can take 60% to 90% of the seismic forces</a:t>
            </a:r>
          </a:p>
          <a:p>
            <a:pPr marL="358775" indent="-358775" algn="just">
              <a:buFont typeface="Wingdings" pitchFamily="2" charset="2"/>
              <a:buChar char="§"/>
            </a:pPr>
            <a:r>
              <a:rPr lang="en-GB" sz="2500" dirty="0" smtClean="0"/>
              <a:t>Proposed design procedure of connection between EMP and the frame elements is applicable following Capacity Design. This was verified in the experiments when connecting EMP with the steel testing frames. </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8. Future development</a:t>
            </a:r>
            <a:endParaRPr lang="fr-BE" dirty="0"/>
          </a:p>
        </p:txBody>
      </p:sp>
      <p:sp>
        <p:nvSpPr>
          <p:cNvPr id="11" name="Rectangle 10"/>
          <p:cNvSpPr/>
          <p:nvPr/>
        </p:nvSpPr>
        <p:spPr>
          <a:xfrm>
            <a:off x="462980" y="692697"/>
            <a:ext cx="9361040" cy="3539430"/>
          </a:xfrm>
          <a:prstGeom prst="rect">
            <a:avLst/>
          </a:prstGeom>
        </p:spPr>
        <p:txBody>
          <a:bodyPr wrap="square">
            <a:spAutoFit/>
          </a:bodyPr>
          <a:lstStyle/>
          <a:p>
            <a:pPr indent="-360000" algn="just">
              <a:buFont typeface="+mj-lt"/>
              <a:buAutoNum type="arabicPeriod"/>
            </a:pPr>
            <a:r>
              <a:rPr lang="en-GB" sz="2800" dirty="0" smtClean="0"/>
              <a:t>Study practical implementation: connection to RC structure.</a:t>
            </a:r>
          </a:p>
          <a:p>
            <a:pPr indent="-360000" algn="just">
              <a:buFont typeface="+mj-lt"/>
              <a:buAutoNum type="arabicPeriod"/>
            </a:pPr>
            <a:r>
              <a:rPr lang="fr-BE" sz="2800" dirty="0" smtClean="0"/>
              <a:t>Tests of EMP and RC frames.</a:t>
            </a:r>
          </a:p>
          <a:p>
            <a:pPr marL="358775" indent="-358775" algn="just">
              <a:buFont typeface="+mj-lt"/>
              <a:buAutoNum type="arabicPeriod"/>
            </a:pPr>
            <a:r>
              <a:rPr lang="fr-BE" sz="2800" dirty="0" smtClean="0"/>
              <a:t>Develop a new product: composite EMP-mortar panels to increase strength in compression and improve hysteretic behaviour.</a:t>
            </a:r>
          </a:p>
          <a:p>
            <a:pPr indent="-360000" algn="just">
              <a:buFont typeface="+mj-lt"/>
              <a:buAutoNum type="arabicPeriod"/>
            </a:pPr>
            <a:r>
              <a:rPr lang="fr-BE" sz="2800" dirty="0" smtClean="0"/>
              <a:t>Use EMP for seismic design of new RC frames.</a:t>
            </a:r>
          </a:p>
          <a:p>
            <a:pPr marL="358775" indent="-358775" algn="just">
              <a:buFont typeface="+mj-lt"/>
              <a:buAutoNum type="arabicPeriod"/>
            </a:pPr>
            <a:r>
              <a:rPr lang="fr-BE" sz="2800" dirty="0" smtClean="0"/>
              <a:t>Study cost implication of the use of EMP in retrofitting once all technical aspects are solved.</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111052" y="2060848"/>
            <a:ext cx="8383860" cy="1008112"/>
          </a:xfrm>
        </p:spPr>
        <p:txBody>
          <a:bodyPr>
            <a:normAutofit lnSpcReduction="10000"/>
          </a:bodyPr>
          <a:lstStyle/>
          <a:p>
            <a:r>
              <a:rPr lang="fr-BE" sz="3200" dirty="0" smtClean="0">
                <a:solidFill>
                  <a:schemeClr val="tx1"/>
                </a:solidFill>
              </a:rPr>
              <a:t>EXPERIMENTAL AND NUMERICAL STUDIES ON EMP</a:t>
            </a:r>
            <a:endParaRPr lang="fr-BE" sz="32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33" name="Title 32"/>
          <p:cNvSpPr>
            <a:spLocks noGrp="1"/>
          </p:cNvSpPr>
          <p:nvPr>
            <p:ph type="ctrTitle"/>
          </p:nvPr>
        </p:nvSpPr>
        <p:spPr/>
        <p:txBody>
          <a:bodyPr/>
          <a:lstStyle/>
          <a:p>
            <a:r>
              <a:rPr lang="fr-BE" dirty="0" smtClean="0"/>
              <a:t>Acknowledgement</a:t>
            </a:r>
            <a:endParaRPr lang="fr-BE" dirty="0"/>
          </a:p>
        </p:txBody>
      </p:sp>
      <p:sp>
        <p:nvSpPr>
          <p:cNvPr id="34" name="Content Placeholder 33"/>
          <p:cNvSpPr>
            <a:spLocks noGrp="1"/>
          </p:cNvSpPr>
          <p:nvPr>
            <p:ph type="subTitle" idx="1"/>
          </p:nvPr>
        </p:nvSpPr>
        <p:spPr>
          <a:xfrm>
            <a:off x="534988" y="980728"/>
            <a:ext cx="9145016" cy="3240360"/>
          </a:xfrm>
        </p:spPr>
        <p:txBody>
          <a:bodyPr>
            <a:normAutofit/>
          </a:bodyPr>
          <a:lstStyle/>
          <a:p>
            <a:pPr indent="360000" algn="l">
              <a:lnSpc>
                <a:spcPct val="160000"/>
              </a:lnSpc>
              <a:spcBef>
                <a:spcPts val="0"/>
              </a:spcBef>
              <a:buFont typeface="Wingdings" pitchFamily="2" charset="2"/>
              <a:buChar char="§"/>
            </a:pPr>
            <a:r>
              <a:rPr lang="fr-BE" sz="2800" dirty="0" smtClean="0">
                <a:solidFill>
                  <a:schemeClr val="tx1"/>
                </a:solidFill>
              </a:rPr>
              <a:t>The thesis is completed thanks to:</a:t>
            </a:r>
          </a:p>
          <a:p>
            <a:pPr marL="360000" indent="-360000" algn="l">
              <a:lnSpc>
                <a:spcPct val="170000"/>
              </a:lnSpc>
              <a:spcBef>
                <a:spcPts val="0"/>
              </a:spcBef>
              <a:buFont typeface="Arial" pitchFamily="34" charset="0"/>
              <a:buChar char="•"/>
            </a:pPr>
            <a:r>
              <a:rPr lang="fr-BE" sz="2800" dirty="0" smtClean="0">
                <a:solidFill>
                  <a:schemeClr val="tx1"/>
                </a:solidFill>
              </a:rPr>
              <a:t>the funding of French Community of Belgium.</a:t>
            </a:r>
          </a:p>
          <a:p>
            <a:pPr marL="360000" indent="-360000" algn="l">
              <a:lnSpc>
                <a:spcPct val="170000"/>
              </a:lnSpc>
              <a:spcBef>
                <a:spcPts val="0"/>
              </a:spcBef>
              <a:buFont typeface="Arial" pitchFamily="34" charset="0"/>
              <a:buChar char="•"/>
            </a:pPr>
            <a:r>
              <a:rPr lang="fr-BE" sz="2800" dirty="0" smtClean="0">
                <a:solidFill>
                  <a:schemeClr val="tx1"/>
                </a:solidFill>
              </a:rPr>
              <a:t>the grant of Vietnamese Government.</a:t>
            </a:r>
            <a:endParaRPr lang="fr-BE" sz="2800"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6996" y="2564904"/>
            <a:ext cx="9361040" cy="646331"/>
          </a:xfrm>
          <a:prstGeom prst="rect">
            <a:avLst/>
          </a:prstGeom>
        </p:spPr>
        <p:txBody>
          <a:bodyPr wrap="square">
            <a:spAutoFit/>
          </a:bodyPr>
          <a:lstStyle/>
          <a:p>
            <a:pPr indent="-360000" algn="ctr"/>
            <a:r>
              <a:rPr lang="fr-BE" sz="3600" dirty="0" smtClean="0"/>
              <a:t>Thank you for your attention!</a:t>
            </a:r>
          </a:p>
        </p:txBody>
      </p:sp>
      <p:sp>
        <p:nvSpPr>
          <p:cNvPr id="49154"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6"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5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49164"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1" name="Rectangle 9"/>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3" name="Rectangle 11"/>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5" name="Rectangle 13"/>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07"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4" name="Rectangle 2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5019" name="Rectangle 27"/>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8602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3127" name="Rectangle 7"/>
          <p:cNvSpPr>
            <a:spLocks noChangeArrowheads="1"/>
          </p:cNvSpPr>
          <p:nvPr/>
        </p:nvSpPr>
        <p:spPr bwMode="auto">
          <a:xfrm>
            <a:off x="0" y="8953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8" name="Rectangle 8"/>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9" name="Rectangle 9"/>
          <p:cNvSpPr>
            <a:spLocks noChangeArrowheads="1"/>
          </p:cNvSpPr>
          <p:nvPr/>
        </p:nvSpPr>
        <p:spPr bwMode="auto">
          <a:xfrm>
            <a:off x="0" y="17621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7222" name="Rectangle 6"/>
          <p:cNvSpPr>
            <a:spLocks noChangeArrowheads="1"/>
          </p:cNvSpPr>
          <p:nvPr/>
        </p:nvSpPr>
        <p:spPr bwMode="auto">
          <a:xfrm>
            <a:off x="0" y="139065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fr-BE"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Garamond" pitchFamily="18" charset="0"/>
                <a:ea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39268"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0293" name="Rectangle 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18"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0"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
        <p:nvSpPr>
          <p:cNvPr id="141322"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3. Experiments on EMP – Tensile tests</a:t>
            </a:r>
            <a:endParaRPr lang="fr-BE" dirty="0"/>
          </a:p>
        </p:txBody>
      </p:sp>
      <p:graphicFrame>
        <p:nvGraphicFramePr>
          <p:cNvPr id="6" name="Table 5"/>
          <p:cNvGraphicFramePr>
            <a:graphicFrameLocks noGrp="1"/>
          </p:cNvGraphicFramePr>
          <p:nvPr/>
        </p:nvGraphicFramePr>
        <p:xfrm>
          <a:off x="395535" y="4680544"/>
          <a:ext cx="9428485" cy="1700784"/>
        </p:xfrm>
        <a:graphic>
          <a:graphicData uri="http://schemas.openxmlformats.org/drawingml/2006/table">
            <a:tbl>
              <a:tblPr firstRow="1" bandRow="1">
                <a:tableStyleId>{5C22544A-7EE6-4342-B048-85BDC9FD1C3A}</a:tableStyleId>
              </a:tblPr>
              <a:tblGrid>
                <a:gridCol w="1426159"/>
                <a:gridCol w="1426157"/>
                <a:gridCol w="1584619"/>
                <a:gridCol w="1663850"/>
                <a:gridCol w="1267695"/>
                <a:gridCol w="2060005"/>
              </a:tblGrid>
              <a:tr h="8364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Yield strength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a:t>
                      </a:r>
                      <a:r>
                        <a:rPr kumimoji="0" lang="en-US" sz="1800" b="0" i="0" u="none" strike="noStrike" cap="none" normalizeH="0" baseline="0" dirty="0" err="1" smtClean="0">
                          <a:ln>
                            <a:noFill/>
                          </a:ln>
                          <a:solidFill>
                            <a:schemeClr val="tx1"/>
                          </a:solidFill>
                          <a:effectLst/>
                          <a:latin typeface="+mj-lt"/>
                        </a:rPr>
                        <a:t>MPa</a:t>
                      </a:r>
                      <a:r>
                        <a:rPr kumimoji="0" lang="en-US" sz="1800" b="0" i="0" u="none" strike="noStrike" cap="none" normalizeH="0" baseline="0" dirty="0" smtClean="0">
                          <a:ln>
                            <a:noFill/>
                          </a:ln>
                          <a:solidFill>
                            <a:schemeClr val="tx1"/>
                          </a:solidFill>
                          <a:effectLst/>
                          <a:latin typeface="+mj-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Maximum strength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a:t>
                      </a:r>
                      <a:r>
                        <a:rPr kumimoji="0" lang="en-US" sz="1800" b="0" i="0" u="none" strike="noStrike" cap="none" normalizeH="0" baseline="0" dirty="0" err="1" smtClean="0">
                          <a:ln>
                            <a:noFill/>
                          </a:ln>
                          <a:solidFill>
                            <a:schemeClr val="tx1"/>
                          </a:solidFill>
                          <a:effectLst/>
                          <a:latin typeface="+mj-lt"/>
                        </a:rPr>
                        <a:t>MPa</a:t>
                      </a:r>
                      <a:r>
                        <a:rPr kumimoji="0" lang="en-US" sz="1800" b="0" i="0" u="none" strike="noStrike" cap="none" normalizeH="0" baseline="0" dirty="0" smtClean="0">
                          <a:ln>
                            <a:noFill/>
                          </a:ln>
                          <a:solidFill>
                            <a:schemeClr val="tx1"/>
                          </a:solidFill>
                          <a:effectLst/>
                          <a:latin typeface="+mj-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Yield strain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Maximum strain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Elastic stiffness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a:t>
                      </a:r>
                      <a:r>
                        <a:rPr kumimoji="0" lang="en-US" sz="1800" b="0" i="0" u="none" strike="noStrike" cap="none" normalizeH="0" baseline="0" dirty="0" err="1" smtClean="0">
                          <a:ln>
                            <a:noFill/>
                          </a:ln>
                          <a:solidFill>
                            <a:schemeClr val="tx1"/>
                          </a:solidFill>
                          <a:effectLst/>
                          <a:latin typeface="+mj-lt"/>
                        </a:rPr>
                        <a:t>MPa</a:t>
                      </a:r>
                      <a:r>
                        <a:rPr kumimoji="0" lang="en-US" sz="1800" b="0" i="0" u="none" strike="noStrike" cap="none" normalizeH="0" baseline="0" dirty="0" smtClean="0">
                          <a:ln>
                            <a:noFill/>
                          </a:ln>
                          <a:solidFill>
                            <a:schemeClr val="tx1"/>
                          </a:solidFill>
                          <a:effectLst/>
                          <a:latin typeface="+mj-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Strain-hardening stiffness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a:t>
                      </a:r>
                      <a:r>
                        <a:rPr kumimoji="0" lang="en-US" sz="1800" b="0" i="0" u="none" strike="noStrike" cap="none" normalizeH="0" baseline="0" dirty="0" err="1" smtClean="0">
                          <a:ln>
                            <a:noFill/>
                          </a:ln>
                          <a:solidFill>
                            <a:schemeClr val="tx1"/>
                          </a:solidFill>
                          <a:effectLst/>
                          <a:latin typeface="+mj-lt"/>
                        </a:rPr>
                        <a:t>MPa</a:t>
                      </a:r>
                      <a:r>
                        <a:rPr kumimoji="0" lang="en-US" sz="1800" b="0" i="0" u="none" strike="noStrike" cap="none" normalizeH="0" baseline="0" dirty="0" smtClean="0">
                          <a:ln>
                            <a:noFill/>
                          </a:ln>
                          <a:solidFill>
                            <a:schemeClr val="tx1"/>
                          </a:solidFill>
                          <a:effectLst/>
                          <a:latin typeface="+mj-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6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410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140000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4800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6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270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370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134800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j-lt"/>
                        </a:rPr>
                        <a:t>3077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7"/>
          <p:cNvPicPr/>
          <p:nvPr/>
        </p:nvPicPr>
        <p:blipFill>
          <a:blip r:embed="rId3" cstate="print"/>
          <a:srcRect/>
          <a:stretch>
            <a:fillRect/>
          </a:stretch>
        </p:blipFill>
        <p:spPr bwMode="auto">
          <a:xfrm>
            <a:off x="481705" y="692696"/>
            <a:ext cx="2429547" cy="3816424"/>
          </a:xfrm>
          <a:prstGeom prst="rect">
            <a:avLst/>
          </a:prstGeom>
          <a:noFill/>
          <a:ln w="9525">
            <a:noFill/>
            <a:miter lim="800000"/>
            <a:headEnd/>
            <a:tailEnd/>
          </a:ln>
        </p:spPr>
      </p:pic>
      <p:pic>
        <p:nvPicPr>
          <p:cNvPr id="161795" name="Picture 3"/>
          <p:cNvPicPr>
            <a:picLocks noChangeAspect="1" noChangeArrowheads="1"/>
          </p:cNvPicPr>
          <p:nvPr/>
        </p:nvPicPr>
        <p:blipFill>
          <a:blip r:embed="rId4" cstate="print"/>
          <a:srcRect/>
          <a:stretch>
            <a:fillRect/>
          </a:stretch>
        </p:blipFill>
        <p:spPr bwMode="auto">
          <a:xfrm>
            <a:off x="3127276" y="620688"/>
            <a:ext cx="6984776" cy="3960440"/>
          </a:xfrm>
          <a:prstGeom prst="rect">
            <a:avLst/>
          </a:prstGeom>
          <a:noFill/>
          <a:ln w="9525">
            <a:noFill/>
            <a:miter lim="800000"/>
            <a:headEnd/>
            <a:tailEnd/>
          </a:ln>
          <a:effectLst/>
        </p:spPr>
      </p:pic>
      <p:sp>
        <p:nvSpPr>
          <p:cNvPr id="10" name="Content Placeholder 11"/>
          <p:cNvSpPr txBox="1">
            <a:spLocks/>
          </p:cNvSpPr>
          <p:nvPr/>
        </p:nvSpPr>
        <p:spPr>
          <a:xfrm>
            <a:off x="6727676" y="1700808"/>
            <a:ext cx="2376264" cy="1512168"/>
          </a:xfrm>
          <a:prstGeom prst="rect">
            <a:avLst/>
          </a:prstGeom>
          <a:ln w="3175">
            <a:solidFill>
              <a:schemeClr val="tx1"/>
            </a:solidFill>
          </a:ln>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fr-BE" sz="220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Variability of material properties =&gt; problems</a:t>
            </a:r>
            <a:r>
              <a:rPr kumimoji="0" lang="fr-BE" sz="2200"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for seismic application</a:t>
            </a:r>
            <a:endParaRPr kumimoji="0" lang="fr-BE" sz="220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cxnSp>
        <p:nvCxnSpPr>
          <p:cNvPr id="12" name="Straight Arrow Connector 11"/>
          <p:cNvCxnSpPr>
            <a:stCxn id="10" idx="0"/>
          </p:cNvCxnSpPr>
          <p:nvPr/>
        </p:nvCxnSpPr>
        <p:spPr>
          <a:xfrm flipH="1" flipV="1">
            <a:off x="7663780" y="1340768"/>
            <a:ext cx="25202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0"/>
          </p:cNvCxnSpPr>
          <p:nvPr/>
        </p:nvCxnSpPr>
        <p:spPr>
          <a:xfrm flipH="1" flipV="1">
            <a:off x="5431532" y="1124744"/>
            <a:ext cx="248427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3. Experiments on EMP – Shear tests – small scale</a:t>
            </a:r>
            <a:endParaRPr lang="fr-BE" dirty="0"/>
          </a:p>
        </p:txBody>
      </p:sp>
      <p:pic>
        <p:nvPicPr>
          <p:cNvPr id="6" name="Picture 5" descr="P1030165"/>
          <p:cNvPicPr/>
          <p:nvPr/>
        </p:nvPicPr>
        <p:blipFill>
          <a:blip r:embed="rId3" cstate="print"/>
          <a:stretch>
            <a:fillRect/>
          </a:stretch>
        </p:blipFill>
        <p:spPr bwMode="auto">
          <a:xfrm>
            <a:off x="3775348" y="3212976"/>
            <a:ext cx="2232248" cy="3240360"/>
          </a:xfrm>
          <a:prstGeom prst="rect">
            <a:avLst/>
          </a:prstGeom>
          <a:noFill/>
          <a:ln>
            <a:noFill/>
          </a:ln>
        </p:spPr>
      </p:pic>
      <p:pic>
        <p:nvPicPr>
          <p:cNvPr id="11" name="Picture 2"/>
          <p:cNvPicPr>
            <a:picLocks noChangeAspect="1" noChangeArrowheads="1"/>
          </p:cNvPicPr>
          <p:nvPr/>
        </p:nvPicPr>
        <p:blipFill>
          <a:blip r:embed="rId4" cstate="print"/>
          <a:srcRect/>
          <a:stretch>
            <a:fillRect/>
          </a:stretch>
        </p:blipFill>
        <p:spPr bwMode="auto">
          <a:xfrm>
            <a:off x="6571820" y="908720"/>
            <a:ext cx="2460112" cy="2366663"/>
          </a:xfrm>
          <a:prstGeom prst="rect">
            <a:avLst/>
          </a:prstGeom>
          <a:noFill/>
          <a:ln w="9525">
            <a:noFill/>
            <a:miter lim="800000"/>
            <a:headEnd/>
            <a:tailEnd/>
          </a:ln>
          <a:effectLst/>
        </p:spPr>
      </p:pic>
      <p:sp>
        <p:nvSpPr>
          <p:cNvPr id="12" name="Content Placeholder 11"/>
          <p:cNvSpPr txBox="1">
            <a:spLocks/>
          </p:cNvSpPr>
          <p:nvPr/>
        </p:nvSpPr>
        <p:spPr>
          <a:xfrm>
            <a:off x="8928992" y="1268760"/>
            <a:ext cx="1399084" cy="72008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fr-BE"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Glued</a:t>
            </a:r>
            <a:r>
              <a:rPr kumimoji="0" lang="fr-BE"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connections</a:t>
            </a:r>
            <a:endParaRPr kumimoji="0" lang="fr-BE"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3" name="Content Placeholder 11"/>
          <p:cNvSpPr txBox="1">
            <a:spLocks/>
          </p:cNvSpPr>
          <p:nvPr/>
        </p:nvSpPr>
        <p:spPr>
          <a:xfrm>
            <a:off x="462980" y="692696"/>
            <a:ext cx="5328592" cy="2016224"/>
          </a:xfrm>
          <a:prstGeom prst="rect">
            <a:avLst/>
          </a:prstGeom>
        </p:spPr>
        <p:txBody>
          <a:bodyPr vert="horz" lIns="91440" tIns="45720" rIns="91440" bIns="45720" rtlCol="0">
            <a:noAutofit/>
          </a:bodyPr>
          <a:lstStyle/>
          <a:p>
            <a:pPr marR="0" lvl="0" indent="-360000" algn="just" defTabSz="914400" rtl="0" eaLnBrk="1" fontAlgn="auto" latinLnBrk="0" hangingPunct="1">
              <a:lnSpc>
                <a:spcPct val="100000"/>
              </a:lnSpc>
              <a:spcAft>
                <a:spcPts val="0"/>
              </a:spcAft>
              <a:buClrTx/>
              <a:buSzTx/>
              <a:buFont typeface="Wingdings" pitchFamily="2" charset="2"/>
              <a:buChar char="§"/>
              <a:tabLst/>
              <a:defRPr/>
            </a:pPr>
            <a:r>
              <a:rPr kumimoji="0" lang="en-GB" sz="2000" i="0" u="none" strike="noStrike" kern="1200" cap="none" spc="0" normalizeH="0" dirty="0" smtClean="0">
                <a:ln>
                  <a:noFill/>
                </a:ln>
                <a:solidFill>
                  <a:schemeClr val="tx1"/>
                </a:solidFill>
                <a:effectLst/>
                <a:uLnTx/>
                <a:uFillTx/>
                <a:latin typeface="Times New Roman" pitchFamily="18" charset="0"/>
                <a:cs typeface="Times New Roman" pitchFamily="18" charset="0"/>
              </a:rPr>
              <a:t>1 m x 1.4 m EMP</a:t>
            </a:r>
          </a:p>
          <a:p>
            <a:pPr marL="358775" marR="0" lvl="0" indent="-358775" algn="just" defTabSz="914400" rtl="0" eaLnBrk="1" fontAlgn="auto" latinLnBrk="0" hangingPunct="1">
              <a:lnSpc>
                <a:spcPct val="100000"/>
              </a:lnSpc>
              <a:spcAft>
                <a:spcPts val="0"/>
              </a:spcAft>
              <a:buClrTx/>
              <a:buSzTx/>
              <a:buFont typeface="Wingdings" pitchFamily="2" charset="2"/>
              <a:buChar char="§"/>
              <a:tabLst/>
              <a:defRPr/>
            </a:pPr>
            <a:r>
              <a:rPr lang="en-GB" sz="2000" dirty="0" smtClean="0">
                <a:latin typeface="Times New Roman" pitchFamily="18" charset="0"/>
                <a:cs typeface="Times New Roman" pitchFamily="18" charset="0"/>
              </a:rPr>
              <a:t>8 different EMP</a:t>
            </a:r>
          </a:p>
          <a:p>
            <a:pPr marR="0" lvl="0" indent="-360000" algn="just" defTabSz="914400" rtl="0" eaLnBrk="1" fontAlgn="auto" latinLnBrk="0" hangingPunct="1">
              <a:lnSpc>
                <a:spcPct val="100000"/>
              </a:lnSpc>
              <a:spcAft>
                <a:spcPts val="0"/>
              </a:spcAft>
              <a:buClrTx/>
              <a:buSzTx/>
              <a:buFont typeface="Wingdings" pitchFamily="2" charset="2"/>
              <a:buChar char="§"/>
              <a:tabLst/>
              <a:defRPr/>
            </a:pPr>
            <a:r>
              <a:rPr lang="en-GB" sz="2000" dirty="0" smtClean="0">
                <a:latin typeface="Times New Roman" pitchFamily="18" charset="0"/>
                <a:cs typeface="Times New Roman" pitchFamily="18" charset="0"/>
              </a:rPr>
              <a:t>For each EMP: </a:t>
            </a:r>
          </a:p>
          <a:p>
            <a:pPr marR="0" lvl="0" indent="-360000" algn="just" defTabSz="914400" rtl="0" eaLnBrk="1" fontAlgn="auto" latinLnBrk="0" hangingPunct="1">
              <a:lnSpc>
                <a:spcPct val="100000"/>
              </a:lnSpc>
              <a:spcAft>
                <a:spcPts val="0"/>
              </a:spcAft>
              <a:buClrTx/>
              <a:buSzTx/>
              <a:tabLst/>
              <a:defRPr/>
            </a:pPr>
            <a:r>
              <a:rPr lang="en-GB" sz="2000" dirty="0" smtClean="0">
                <a:latin typeface="Times New Roman" pitchFamily="18" charset="0"/>
                <a:cs typeface="Times New Roman" pitchFamily="18" charset="0"/>
              </a:rPr>
              <a:t>	1 monotonic test – welded connection </a:t>
            </a:r>
          </a:p>
          <a:p>
            <a:pPr indent="-360000" algn="just">
              <a:defRPr/>
            </a:pPr>
            <a:r>
              <a:rPr lang="en-GB" sz="2000" dirty="0" smtClean="0">
                <a:latin typeface="Times New Roman" pitchFamily="18" charset="0"/>
                <a:cs typeface="Times New Roman" pitchFamily="18" charset="0"/>
              </a:rPr>
              <a:t>	1 cyclic test – welded connection </a:t>
            </a:r>
          </a:p>
          <a:p>
            <a:pPr indent="-360000" algn="just">
              <a:defRPr/>
            </a:pPr>
            <a:r>
              <a:rPr lang="en-GB" sz="2000" dirty="0" smtClean="0">
                <a:latin typeface="Times New Roman" pitchFamily="18" charset="0"/>
                <a:cs typeface="Times New Roman" pitchFamily="18" charset="0"/>
              </a:rPr>
              <a:t>	1 cyclic test – glued connection </a:t>
            </a:r>
          </a:p>
        </p:txBody>
      </p:sp>
      <p:sp>
        <p:nvSpPr>
          <p:cNvPr id="14" name="Content Placeholder 11"/>
          <p:cNvSpPr txBox="1">
            <a:spLocks/>
          </p:cNvSpPr>
          <p:nvPr/>
        </p:nvSpPr>
        <p:spPr>
          <a:xfrm>
            <a:off x="967036" y="2852936"/>
            <a:ext cx="1728192" cy="504056"/>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fr-BE"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Applied Force</a:t>
            </a:r>
            <a:endParaRPr kumimoji="0" lang="fr-BE"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15" name="Picture 14" descr="P4210006"/>
          <p:cNvPicPr/>
          <p:nvPr/>
        </p:nvPicPr>
        <p:blipFill>
          <a:blip r:embed="rId5" cstate="print"/>
          <a:srcRect t="8305"/>
          <a:stretch>
            <a:fillRect/>
          </a:stretch>
        </p:blipFill>
        <p:spPr bwMode="auto">
          <a:xfrm>
            <a:off x="6151612" y="3313509"/>
            <a:ext cx="2808312" cy="3139827"/>
          </a:xfrm>
          <a:prstGeom prst="rect">
            <a:avLst/>
          </a:prstGeom>
          <a:noFill/>
          <a:ln w="9525">
            <a:noFill/>
            <a:miter lim="800000"/>
            <a:headEnd/>
            <a:tailEnd/>
          </a:ln>
        </p:spPr>
      </p:pic>
      <p:pic>
        <p:nvPicPr>
          <p:cNvPr id="33793" name="Picture 1"/>
          <p:cNvPicPr>
            <a:picLocks noChangeAspect="1" noChangeArrowheads="1"/>
          </p:cNvPicPr>
          <p:nvPr/>
        </p:nvPicPr>
        <p:blipFill>
          <a:blip r:embed="rId6" cstate="print"/>
          <a:srcRect/>
          <a:stretch>
            <a:fillRect/>
          </a:stretch>
        </p:blipFill>
        <p:spPr bwMode="auto">
          <a:xfrm>
            <a:off x="-41075" y="3436319"/>
            <a:ext cx="3816424" cy="2728985"/>
          </a:xfrm>
          <a:prstGeom prst="rect">
            <a:avLst/>
          </a:prstGeom>
          <a:noFill/>
          <a:ln w="9525">
            <a:noFill/>
            <a:miter lim="800000"/>
            <a:headEnd/>
            <a:tailEnd/>
          </a:ln>
          <a:effectLst/>
        </p:spPr>
      </p:pic>
      <p:sp>
        <p:nvSpPr>
          <p:cNvPr id="16" name="Content Placeholder 11"/>
          <p:cNvSpPr txBox="1">
            <a:spLocks/>
          </p:cNvSpPr>
          <p:nvPr/>
        </p:nvSpPr>
        <p:spPr>
          <a:xfrm>
            <a:off x="8856984" y="4149080"/>
            <a:ext cx="1399084" cy="72008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fr-BE"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Welded</a:t>
            </a:r>
            <a:r>
              <a:rPr kumimoji="0" lang="fr-BE"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connections</a:t>
            </a:r>
            <a:endParaRPr kumimoji="0" lang="fr-BE"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BE" dirty="0" smtClean="0"/>
              <a:t>3. Experiments on EMP – Shear tests - large scale</a:t>
            </a:r>
            <a:endParaRPr lang="fr-BE" dirty="0"/>
          </a:p>
        </p:txBody>
      </p:sp>
      <p:sp>
        <p:nvSpPr>
          <p:cNvPr id="13" name="Content Placeholder 11"/>
          <p:cNvSpPr txBox="1">
            <a:spLocks/>
          </p:cNvSpPr>
          <p:nvPr/>
        </p:nvSpPr>
        <p:spPr>
          <a:xfrm>
            <a:off x="0" y="692696"/>
            <a:ext cx="2767236" cy="2952328"/>
          </a:xfrm>
          <a:prstGeom prst="rect">
            <a:avLst/>
          </a:prstGeom>
        </p:spPr>
        <p:txBody>
          <a:bodyPr vert="horz" lIns="91440" tIns="45720" rIns="91440" bIns="45720" rtlCol="0">
            <a:normAutofit/>
          </a:bodyPr>
          <a:lstStyle/>
          <a:p>
            <a:pPr marL="360363" indent="-360363" algn="just">
              <a:buFont typeface="Wingdings" pitchFamily="2" charset="2"/>
              <a:buChar char="§"/>
              <a:defRPr/>
            </a:pPr>
            <a:r>
              <a:rPr lang="en-GB" sz="2000" dirty="0" smtClean="0">
                <a:latin typeface="Times New Roman" pitchFamily="18" charset="0"/>
                <a:cs typeface="Times New Roman" pitchFamily="18" charset="0"/>
              </a:rPr>
              <a:t>Flattened type:     </a:t>
            </a:r>
          </a:p>
          <a:p>
            <a:pPr marL="360363" indent="-360363" algn="just">
              <a:defRPr/>
            </a:pPr>
            <a:r>
              <a:rPr lang="en-GB" sz="2000" dirty="0" smtClean="0">
                <a:latin typeface="Times New Roman" pitchFamily="18" charset="0"/>
                <a:cs typeface="Times New Roman" pitchFamily="18" charset="0"/>
              </a:rPr>
              <a:t>	2.9</a:t>
            </a:r>
            <a:r>
              <a:rPr kumimoji="0" lang="en-GB" sz="2000" i="0" u="none" strike="noStrike" kern="1200" cap="none" spc="0" normalizeH="0" dirty="0" smtClean="0">
                <a:ln>
                  <a:noFill/>
                </a:ln>
                <a:solidFill>
                  <a:schemeClr val="tx1"/>
                </a:solidFill>
                <a:effectLst/>
                <a:uLnTx/>
                <a:uFillTx/>
                <a:latin typeface="Times New Roman" pitchFamily="18" charset="0"/>
                <a:cs typeface="Times New Roman" pitchFamily="18" charset="0"/>
              </a:rPr>
              <a:t> m x 3.2 m</a:t>
            </a:r>
          </a:p>
          <a:p>
            <a:pPr marL="358775" marR="0" lvl="0" indent="-358775" algn="just" defTabSz="914400" rtl="0" eaLnBrk="1" fontAlgn="auto" latinLnBrk="0" hangingPunct="1">
              <a:lnSpc>
                <a:spcPct val="100000"/>
              </a:lnSpc>
              <a:spcAft>
                <a:spcPts val="0"/>
              </a:spcAft>
              <a:buClrTx/>
              <a:buSzTx/>
              <a:buFont typeface="Wingdings" pitchFamily="2" charset="2"/>
              <a:buChar char="§"/>
              <a:tabLst/>
              <a:defRPr/>
            </a:pPr>
            <a:r>
              <a:rPr kumimoji="0" lang="en-GB"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Welded connections </a:t>
            </a:r>
          </a:p>
          <a:p>
            <a:pPr marL="358775" marR="0" lvl="0" indent="-358775" algn="just" defTabSz="914400" rtl="0" eaLnBrk="1" fontAlgn="auto" latinLnBrk="0" hangingPunct="1">
              <a:lnSpc>
                <a:spcPct val="100000"/>
              </a:lnSpc>
              <a:spcAft>
                <a:spcPts val="0"/>
              </a:spcAft>
              <a:buClrTx/>
              <a:buSzTx/>
              <a:buFont typeface="Wingdings" pitchFamily="2" charset="2"/>
              <a:buChar char="§"/>
              <a:tabLst/>
              <a:defRPr/>
            </a:pPr>
            <a:r>
              <a:rPr kumimoji="0" lang="en-GB"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2 EMP: </a:t>
            </a:r>
          </a:p>
          <a:p>
            <a:pPr marL="358775" marR="0" lvl="0" indent="-358775" algn="just" defTabSz="914400" rtl="0" eaLnBrk="1" fontAlgn="auto" latinLnBrk="0" hangingPunct="1">
              <a:lnSpc>
                <a:spcPct val="100000"/>
              </a:lnSpc>
              <a:spcAft>
                <a:spcPts val="0"/>
              </a:spcAft>
              <a:buClrTx/>
              <a:buSzTx/>
              <a:tabLst/>
              <a:defRPr/>
            </a:pPr>
            <a:r>
              <a:rPr lang="en-GB" sz="2000" dirty="0" smtClean="0">
                <a:latin typeface="Times New Roman" pitchFamily="18" charset="0"/>
                <a:cs typeface="Times New Roman" pitchFamily="18" charset="0"/>
              </a:rPr>
              <a:t>	</a:t>
            </a:r>
            <a:r>
              <a:rPr kumimoji="0" lang="en-GB"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A51-27-35-30</a:t>
            </a:r>
            <a:r>
              <a:rPr lang="en-GB" sz="2000" dirty="0" smtClean="0">
                <a:latin typeface="Times New Roman" pitchFamily="18" charset="0"/>
                <a:cs typeface="Times New Roman" pitchFamily="18" charset="0"/>
              </a:rPr>
              <a:t> </a:t>
            </a:r>
          </a:p>
          <a:p>
            <a:pPr marL="358775" marR="0" lvl="0" indent="-358775" algn="just" defTabSz="914400" rtl="0" eaLnBrk="1" fontAlgn="auto" latinLnBrk="0" hangingPunct="1">
              <a:lnSpc>
                <a:spcPct val="100000"/>
              </a:lnSpc>
              <a:spcAft>
                <a:spcPts val="0"/>
              </a:spcAft>
              <a:buClrTx/>
              <a:buSzTx/>
              <a:tabLst/>
              <a:defRPr/>
            </a:pPr>
            <a:r>
              <a:rPr kumimoji="0" lang="en-GB"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	A86-46-43-30</a:t>
            </a:r>
          </a:p>
          <a:p>
            <a:pPr marL="358775" marR="0" lvl="0" indent="-358775" algn="just" defTabSz="914400" rtl="0" eaLnBrk="1" fontAlgn="auto" latinLnBrk="0" hangingPunct="1">
              <a:lnSpc>
                <a:spcPct val="100000"/>
              </a:lnSpc>
              <a:spcAft>
                <a:spcPts val="0"/>
              </a:spcAft>
              <a:buClrTx/>
              <a:buSzTx/>
              <a:buFont typeface="Wingdings" pitchFamily="2" charset="2"/>
              <a:buChar char="§"/>
              <a:tabLst/>
              <a:defRPr/>
            </a:pPr>
            <a:r>
              <a:rPr lang="en-GB" sz="2000" dirty="0" smtClean="0">
                <a:latin typeface="Times New Roman" pitchFamily="18" charset="0"/>
                <a:cs typeface="Times New Roman" pitchFamily="18" charset="0"/>
              </a:rPr>
              <a:t>2 monotonic tests</a:t>
            </a:r>
          </a:p>
          <a:p>
            <a:pPr marL="358775" marR="0" lvl="0" indent="-358775" algn="just" defTabSz="914400" rtl="0" eaLnBrk="1" fontAlgn="auto" latinLnBrk="0" hangingPunct="1">
              <a:lnSpc>
                <a:spcPct val="100000"/>
              </a:lnSpc>
              <a:spcAft>
                <a:spcPts val="0"/>
              </a:spcAft>
              <a:buClrTx/>
              <a:buSzTx/>
              <a:buFont typeface="Wingdings" pitchFamily="2" charset="2"/>
              <a:buChar char="§"/>
              <a:tabLst/>
              <a:defRPr/>
            </a:pPr>
            <a:r>
              <a:rPr kumimoji="0" lang="en-GB"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2 quasi-static</a:t>
            </a:r>
            <a:r>
              <a:rPr kumimoji="0" lang="en-GB" sz="2000" i="0" u="none" strike="noStrike" kern="1200" cap="none" spc="0" normalizeH="0" dirty="0" smtClean="0">
                <a:ln>
                  <a:noFill/>
                </a:ln>
                <a:solidFill>
                  <a:schemeClr val="tx1"/>
                </a:solidFill>
                <a:effectLst/>
                <a:uLnTx/>
                <a:uFillTx/>
                <a:latin typeface="Times New Roman" pitchFamily="18" charset="0"/>
                <a:cs typeface="Times New Roman" pitchFamily="18" charset="0"/>
              </a:rPr>
              <a:t> cyclic</a:t>
            </a:r>
          </a:p>
          <a:p>
            <a:pPr marL="358775" marR="0" lvl="0" indent="-358775" algn="just" defTabSz="914400" rtl="0" eaLnBrk="1" fontAlgn="auto" latinLnBrk="0" hangingPunct="1">
              <a:lnSpc>
                <a:spcPct val="100000"/>
              </a:lnSpc>
              <a:spcAft>
                <a:spcPts val="0"/>
              </a:spcAft>
              <a:buClrTx/>
              <a:buSzTx/>
              <a:tabLst/>
              <a:defRPr/>
            </a:pPr>
            <a:r>
              <a:rPr lang="en-GB" sz="2000" dirty="0" smtClean="0">
                <a:latin typeface="Times New Roman" pitchFamily="18" charset="0"/>
                <a:cs typeface="Times New Roman" pitchFamily="18" charset="0"/>
              </a:rPr>
              <a:t>	</a:t>
            </a:r>
            <a:r>
              <a:rPr kumimoji="0" lang="en-GB" sz="2000" i="0" u="none" strike="noStrike" kern="1200" cap="none" spc="0" normalizeH="0" dirty="0" smtClean="0">
                <a:ln>
                  <a:noFill/>
                </a:ln>
                <a:solidFill>
                  <a:schemeClr val="tx1"/>
                </a:solidFill>
                <a:effectLst/>
                <a:uLnTx/>
                <a:uFillTx/>
                <a:latin typeface="Times New Roman" pitchFamily="18" charset="0"/>
                <a:cs typeface="Times New Roman" pitchFamily="18" charset="0"/>
              </a:rPr>
              <a:t>ECCS procedure</a:t>
            </a:r>
            <a:endParaRPr kumimoji="0" lang="en-GB"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endParaRPr>
          </a:p>
        </p:txBody>
      </p:sp>
      <p:pic>
        <p:nvPicPr>
          <p:cNvPr id="15" name="Picture 9"/>
          <p:cNvPicPr>
            <a:picLocks noChangeAspect="1" noChangeArrowheads="1"/>
          </p:cNvPicPr>
          <p:nvPr/>
        </p:nvPicPr>
        <p:blipFill>
          <a:blip r:embed="rId3" cstate="print"/>
          <a:stretch>
            <a:fillRect/>
          </a:stretch>
        </p:blipFill>
        <p:spPr bwMode="auto">
          <a:xfrm>
            <a:off x="2839244" y="764704"/>
            <a:ext cx="720080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15097</TotalTime>
  <Words>10529</Words>
  <Application>Microsoft Office PowerPoint</Application>
  <PresentationFormat>35mm Slides</PresentationFormat>
  <Paragraphs>1265</Paragraphs>
  <Slides>61</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Equation</vt:lpstr>
      <vt:lpstr>SEISMICALLY RETROFITTING AND UPGRADING RC-MRFs BY USING EXPANDED METAL PANELS</vt:lpstr>
      <vt:lpstr>Outline</vt:lpstr>
      <vt:lpstr>1. Introduction on seismic retrofit of RC-MRFs</vt:lpstr>
      <vt:lpstr>1. Introduction on seismic retrofit of RC-MRFs</vt:lpstr>
      <vt:lpstr>2. Expanded Metal Materials and Panels</vt:lpstr>
      <vt:lpstr>Slide 6</vt:lpstr>
      <vt:lpstr>3. Experiments on EMP – Tensile tests</vt:lpstr>
      <vt:lpstr>3. Experiments on EMP – Shear tests – small scale</vt:lpstr>
      <vt:lpstr>3. Experiments on EMP – Shear tests - large scale</vt:lpstr>
      <vt:lpstr>3. Experiments on EMP – Results of tests – Monotonic loading</vt:lpstr>
      <vt:lpstr>3. Experiments on EMP – Results  of tests – Cyclic loading</vt:lpstr>
      <vt:lpstr>4. Parametric study on EMP – Simulation of the tests</vt:lpstr>
      <vt:lpstr>4. Parametric study on EMP – Comparison of Tests  Models</vt:lpstr>
      <vt:lpstr>4. Parametric study on EMP – Comparison of Tests  Models</vt:lpstr>
      <vt:lpstr>4. Parametric study on EMP – Monotonic shear loading</vt:lpstr>
      <vt:lpstr>4. Parametric study on EMP – Monotonic shear loading</vt:lpstr>
      <vt:lpstr>4. Parametric study on EMP – Monotonic shear loading</vt:lpstr>
      <vt:lpstr>4. Parametric study on EMP – Monotonic shear loading</vt:lpstr>
      <vt:lpstr>4. Parametric study on EMP – Monotonic shear loading</vt:lpstr>
      <vt:lpstr>4. Parametric study on EMP – Monotonic shear loading</vt:lpstr>
      <vt:lpstr>4. Parametric study on EMP – Monotonic shear loading</vt:lpstr>
      <vt:lpstr>4. Parametric study on EMP – Cyclic shear loading</vt:lpstr>
      <vt:lpstr>4. Parametric study on EMP – Summary</vt:lpstr>
      <vt:lpstr>Slide 24</vt:lpstr>
      <vt:lpstr>5. Design of reference RC-MRFs: 32 frames</vt:lpstr>
      <vt:lpstr>5. Design of reference RC-MRFs – Some observation</vt:lpstr>
      <vt:lpstr>6. Seismic evaluation of existing RC-MRFs  - Steps</vt:lpstr>
      <vt:lpstr>6. Seismic evaluation of existing RC-MRFs – Performance</vt:lpstr>
      <vt:lpstr>6. Seismic evaluation of existing RC-MRFs – Performance</vt:lpstr>
      <vt:lpstr>6. Seismic evaluation of existing RC-MRFs – Performance</vt:lpstr>
      <vt:lpstr>6. Seismic evaluation of existing RC-MRFs – Performance</vt:lpstr>
      <vt:lpstr>6. Seismic evaluation of existing RC-MRFs – Performance</vt:lpstr>
      <vt:lpstr>Slide 33</vt:lpstr>
      <vt:lpstr>7. Design of EMP for seismic retrofitting – Design method</vt:lpstr>
      <vt:lpstr>7. Design of EMP for seismic retrofitting - Background of DDBD</vt:lpstr>
      <vt:lpstr>7. Design of EMP for seismic retrofitting - Background of DDBD</vt:lpstr>
      <vt:lpstr>7. Design of EMP for seismic retrofitting - Methodology</vt:lpstr>
      <vt:lpstr>7. Design of EMP for seismic retrofitting - Methodology</vt:lpstr>
      <vt:lpstr>7. Design of EMP for seismic retrofitting - Methodology</vt:lpstr>
      <vt:lpstr>7. Design of EMP for seismic retrofitting - Methodology</vt:lpstr>
      <vt:lpstr>7. Design of EMP for seismic retrofitting - Methodology</vt:lpstr>
      <vt:lpstr>7. Design of EMP for seismic retrofitting - Methodology</vt:lpstr>
      <vt:lpstr>7. Design of EMP for seismic retrofitting - Methodology</vt:lpstr>
      <vt:lpstr>7. Design of EMP for seismic retrofitting - Examples</vt:lpstr>
      <vt:lpstr>7. Design of EMP for seismic retrofitting - Examples</vt:lpstr>
      <vt:lpstr>7. Design of EMP for seismic retrofitting - Examples</vt:lpstr>
      <vt:lpstr>7. Design of EMP for seismic retrofitting - Examples</vt:lpstr>
      <vt:lpstr>7. Design of EMP for seismic retrofitting - Examples</vt:lpstr>
      <vt:lpstr>7. Design of EMP for seismic retrofitting - Examples</vt:lpstr>
      <vt:lpstr>7. Design of EMP for seismic retrofitting - Examples</vt:lpstr>
      <vt:lpstr>7. Design of EMP for seismic retrofitting - Examples</vt:lpstr>
      <vt:lpstr>7. Design of EMP for seismic retrofitting – Verification</vt:lpstr>
      <vt:lpstr>7. Design of EMP for seismic retrofitting – Verification</vt:lpstr>
      <vt:lpstr>7. Design of EMP for seismic retrofitting – Application</vt:lpstr>
      <vt:lpstr>7. Seismic behaviour of the frames before and after retrofitting</vt:lpstr>
      <vt:lpstr>7. Seismic behaviour of the frames before and after retrofitting</vt:lpstr>
      <vt:lpstr>8. Conclusions and future development</vt:lpstr>
      <vt:lpstr>8. Conclusions and future development</vt:lpstr>
      <vt:lpstr>8. Future development</vt:lpstr>
      <vt:lpstr>Acknowledgement</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ULg</dc:creator>
  <cp:lastModifiedBy>ULg</cp:lastModifiedBy>
  <cp:revision>1537</cp:revision>
  <dcterms:created xsi:type="dcterms:W3CDTF">2011-08-17T06:01:23Z</dcterms:created>
  <dcterms:modified xsi:type="dcterms:W3CDTF">2011-10-24T16:40:10Z</dcterms:modified>
</cp:coreProperties>
</file>