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0" r:id="rId3"/>
    <p:sldId id="281" r:id="rId4"/>
    <p:sldId id="286" r:id="rId5"/>
    <p:sldId id="282" r:id="rId6"/>
    <p:sldId id="283" r:id="rId7"/>
    <p:sldId id="266" r:id="rId8"/>
    <p:sldId id="284" r:id="rId9"/>
    <p:sldId id="285" r:id="rId10"/>
    <p:sldId id="287" r:id="rId11"/>
    <p:sldId id="288" r:id="rId12"/>
    <p:sldId id="292" r:id="rId13"/>
    <p:sldId id="289" r:id="rId14"/>
    <p:sldId id="290" r:id="rId15"/>
    <p:sldId id="291" r:id="rId16"/>
    <p:sldId id="293" r:id="rId17"/>
    <p:sldId id="294" r:id="rId18"/>
    <p:sldId id="279" r:id="rId19"/>
    <p:sldId id="295" r:id="rId20"/>
  </p:sldIdLst>
  <p:sldSz cx="9144000" cy="6858000" type="screen4x3"/>
  <p:notesSz cx="67945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p:cViewPr>
        <p:scale>
          <a:sx n="100" d="100"/>
          <a:sy n="100" d="100"/>
        </p:scale>
        <p:origin x="-1114" y="6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67410DDE-F40B-45E3-BE19-AFD874019E7B}" type="datetimeFigureOut">
              <a:rPr lang="fr-BE" smtClean="0"/>
              <a:t>17/10/2011</a:t>
            </a:fld>
            <a:endParaRPr lang="fr-BE"/>
          </a:p>
        </p:txBody>
      </p:sp>
      <p:sp>
        <p:nvSpPr>
          <p:cNvPr id="4" name="Espace réservé de l'image des diapositives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108CBB48-886B-4827-95AB-D5DA889A49CD}" type="slidenum">
              <a:rPr lang="fr-BE" smtClean="0"/>
              <a:t>‹N°›</a:t>
            </a:fld>
            <a:endParaRPr lang="fr-BE"/>
          </a:p>
        </p:txBody>
      </p:sp>
    </p:spTree>
    <p:extLst>
      <p:ext uri="{BB962C8B-B14F-4D97-AF65-F5344CB8AC3E}">
        <p14:creationId xmlns:p14="http://schemas.microsoft.com/office/powerpoint/2010/main" val="335366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CB985925-49DF-4FC4-94CD-86ED7938B2F9}" type="datetime1">
              <a:rPr lang="fr-BE" smtClean="0"/>
              <a:t>17/10/2011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75363E3-C628-437B-A28E-362AFACC86BE}" type="slidenum">
              <a:rPr lang="fr-BE" smtClean="0"/>
              <a:t>‹N°›</a:t>
            </a:fld>
            <a:endParaRPr lang="fr-BE"/>
          </a:p>
        </p:txBody>
      </p:sp>
    </p:spTree>
    <p:extLst>
      <p:ext uri="{BB962C8B-B14F-4D97-AF65-F5344CB8AC3E}">
        <p14:creationId xmlns:p14="http://schemas.microsoft.com/office/powerpoint/2010/main" val="268140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5DF7064D-D595-4A09-B65A-F8E21890DCE1}" type="datetime1">
              <a:rPr lang="fr-BE" smtClean="0"/>
              <a:t>17/10/2011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75363E3-C628-437B-A28E-362AFACC86BE}" type="slidenum">
              <a:rPr lang="fr-BE" smtClean="0"/>
              <a:t>‹N°›</a:t>
            </a:fld>
            <a:endParaRPr lang="fr-BE"/>
          </a:p>
        </p:txBody>
      </p:sp>
    </p:spTree>
    <p:extLst>
      <p:ext uri="{BB962C8B-B14F-4D97-AF65-F5344CB8AC3E}">
        <p14:creationId xmlns:p14="http://schemas.microsoft.com/office/powerpoint/2010/main" val="2884399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60E25D37-8958-4258-BF2A-9F14726C668F}" type="datetime1">
              <a:rPr lang="fr-BE" smtClean="0"/>
              <a:t>17/10/2011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75363E3-C628-437B-A28E-362AFACC86BE}" type="slidenum">
              <a:rPr lang="fr-BE" smtClean="0"/>
              <a:t>‹N°›</a:t>
            </a:fld>
            <a:endParaRPr lang="fr-BE"/>
          </a:p>
        </p:txBody>
      </p:sp>
    </p:spTree>
    <p:extLst>
      <p:ext uri="{BB962C8B-B14F-4D97-AF65-F5344CB8AC3E}">
        <p14:creationId xmlns:p14="http://schemas.microsoft.com/office/powerpoint/2010/main" val="1952373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A15EDCF-70CD-4766-905D-BE07382E638A}" type="datetime1">
              <a:rPr lang="fr-BE" smtClean="0"/>
              <a:t>17/10/2011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75363E3-C628-437B-A28E-362AFACC86BE}" type="slidenum">
              <a:rPr lang="fr-BE" smtClean="0"/>
              <a:t>‹N°›</a:t>
            </a:fld>
            <a:endParaRPr lang="fr-BE"/>
          </a:p>
        </p:txBody>
      </p:sp>
    </p:spTree>
    <p:extLst>
      <p:ext uri="{BB962C8B-B14F-4D97-AF65-F5344CB8AC3E}">
        <p14:creationId xmlns:p14="http://schemas.microsoft.com/office/powerpoint/2010/main" val="2785075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11DC1E1-B857-4F79-9138-3C0B140DF086}" type="datetime1">
              <a:rPr lang="fr-BE" smtClean="0"/>
              <a:t>17/10/2011</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075363E3-C628-437B-A28E-362AFACC86BE}" type="slidenum">
              <a:rPr lang="fr-BE" smtClean="0"/>
              <a:t>‹N°›</a:t>
            </a:fld>
            <a:endParaRPr lang="fr-BE"/>
          </a:p>
        </p:txBody>
      </p:sp>
    </p:spTree>
    <p:extLst>
      <p:ext uri="{BB962C8B-B14F-4D97-AF65-F5344CB8AC3E}">
        <p14:creationId xmlns:p14="http://schemas.microsoft.com/office/powerpoint/2010/main" val="60491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E6FD5AC2-80FB-4A3C-AD06-14B23BD3EC1A}" type="datetime1">
              <a:rPr lang="fr-BE" smtClean="0"/>
              <a:t>17/10/2011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75363E3-C628-437B-A28E-362AFACC86BE}" type="slidenum">
              <a:rPr lang="fr-BE" smtClean="0"/>
              <a:t>‹N°›</a:t>
            </a:fld>
            <a:endParaRPr lang="fr-BE"/>
          </a:p>
        </p:txBody>
      </p:sp>
    </p:spTree>
    <p:extLst>
      <p:ext uri="{BB962C8B-B14F-4D97-AF65-F5344CB8AC3E}">
        <p14:creationId xmlns:p14="http://schemas.microsoft.com/office/powerpoint/2010/main" val="612113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CA1B9A68-7762-4E39-B105-2B76919B6ED8}" type="datetime1">
              <a:rPr lang="fr-BE" smtClean="0"/>
              <a:t>17/10/2011</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075363E3-C628-437B-A28E-362AFACC86BE}" type="slidenum">
              <a:rPr lang="fr-BE" smtClean="0"/>
              <a:t>‹N°›</a:t>
            </a:fld>
            <a:endParaRPr lang="fr-BE"/>
          </a:p>
        </p:txBody>
      </p:sp>
    </p:spTree>
    <p:extLst>
      <p:ext uri="{BB962C8B-B14F-4D97-AF65-F5344CB8AC3E}">
        <p14:creationId xmlns:p14="http://schemas.microsoft.com/office/powerpoint/2010/main" val="387727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AEF2212B-2D04-4FE3-A08E-F782531FF002}" type="datetime1">
              <a:rPr lang="fr-BE" smtClean="0"/>
              <a:t>17/10/2011</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075363E3-C628-437B-A28E-362AFACC86BE}" type="slidenum">
              <a:rPr lang="fr-BE" smtClean="0"/>
              <a:t>‹N°›</a:t>
            </a:fld>
            <a:endParaRPr lang="fr-BE"/>
          </a:p>
        </p:txBody>
      </p:sp>
    </p:spTree>
    <p:extLst>
      <p:ext uri="{BB962C8B-B14F-4D97-AF65-F5344CB8AC3E}">
        <p14:creationId xmlns:p14="http://schemas.microsoft.com/office/powerpoint/2010/main" val="6471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B099EE4-9126-4205-B9AD-6E4C4BBD71E9}" type="datetime1">
              <a:rPr lang="fr-BE" smtClean="0"/>
              <a:t>17/10/2011</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075363E3-C628-437B-A28E-362AFACC86BE}" type="slidenum">
              <a:rPr lang="fr-BE" smtClean="0"/>
              <a:t>‹N°›</a:t>
            </a:fld>
            <a:endParaRPr lang="fr-BE"/>
          </a:p>
        </p:txBody>
      </p:sp>
    </p:spTree>
    <p:extLst>
      <p:ext uri="{BB962C8B-B14F-4D97-AF65-F5344CB8AC3E}">
        <p14:creationId xmlns:p14="http://schemas.microsoft.com/office/powerpoint/2010/main" val="1274246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D9B093A-CA18-49B2-992B-AAC773A74F3D}" type="datetime1">
              <a:rPr lang="fr-BE" smtClean="0"/>
              <a:t>17/10/2011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75363E3-C628-437B-A28E-362AFACC86BE}" type="slidenum">
              <a:rPr lang="fr-BE" smtClean="0"/>
              <a:t>‹N°›</a:t>
            </a:fld>
            <a:endParaRPr lang="fr-BE"/>
          </a:p>
        </p:txBody>
      </p:sp>
    </p:spTree>
    <p:extLst>
      <p:ext uri="{BB962C8B-B14F-4D97-AF65-F5344CB8AC3E}">
        <p14:creationId xmlns:p14="http://schemas.microsoft.com/office/powerpoint/2010/main" val="821532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3FB9A57-3654-4E1B-A4A6-36C43D4C3959}" type="datetime1">
              <a:rPr lang="fr-BE" smtClean="0"/>
              <a:t>17/10/2011</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075363E3-C628-437B-A28E-362AFACC86BE}" type="slidenum">
              <a:rPr lang="fr-BE" smtClean="0"/>
              <a:t>‹N°›</a:t>
            </a:fld>
            <a:endParaRPr lang="fr-BE"/>
          </a:p>
        </p:txBody>
      </p:sp>
    </p:spTree>
    <p:extLst>
      <p:ext uri="{BB962C8B-B14F-4D97-AF65-F5344CB8AC3E}">
        <p14:creationId xmlns:p14="http://schemas.microsoft.com/office/powerpoint/2010/main" val="311099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9BE694-B6F2-4796-A1C5-DE2414065B0C}" type="datetime1">
              <a:rPr lang="fr-BE" smtClean="0"/>
              <a:t>17/10/2011</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363E3-C628-437B-A28E-362AFACC86BE}" type="slidenum">
              <a:rPr lang="fr-BE" smtClean="0"/>
              <a:t>‹N°›</a:t>
            </a:fld>
            <a:endParaRPr lang="fr-BE"/>
          </a:p>
        </p:txBody>
      </p:sp>
    </p:spTree>
    <p:extLst>
      <p:ext uri="{BB962C8B-B14F-4D97-AF65-F5344CB8AC3E}">
        <p14:creationId xmlns:p14="http://schemas.microsoft.com/office/powerpoint/2010/main" val="2806684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tiff"/><Relationship Id="rId5" Type="http://schemas.openxmlformats.org/officeDocument/2006/relationships/image" Target="../media/image8.emf"/><Relationship Id="rId4" Type="http://schemas.openxmlformats.org/officeDocument/2006/relationships/oleObject" Target="../embeddings/Feuille_Microsoft_Excel_97-20031.xls"/></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060848"/>
            <a:ext cx="7772400" cy="1470025"/>
          </a:xfrm>
        </p:spPr>
        <p:txBody>
          <a:bodyPr>
            <a:normAutofit fontScale="90000"/>
          </a:bodyPr>
          <a:lstStyle/>
          <a:p>
            <a:r>
              <a:rPr lang="fr-BE" dirty="0" err="1" smtClean="0">
                <a:solidFill>
                  <a:schemeClr val="tx1">
                    <a:lumMod val="85000"/>
                    <a:lumOff val="15000"/>
                  </a:schemeClr>
                </a:solidFill>
              </a:rPr>
              <a:t>RTDrift</a:t>
            </a:r>
            <a:r>
              <a:rPr lang="fr-BE" dirty="0" smtClean="0">
                <a:solidFill>
                  <a:schemeClr val="tx1">
                    <a:lumMod val="85000"/>
                    <a:lumOff val="15000"/>
                  </a:schemeClr>
                </a:solidFill>
              </a:rPr>
              <a:t/>
            </a:r>
            <a:br>
              <a:rPr lang="fr-BE" dirty="0" smtClean="0">
                <a:solidFill>
                  <a:schemeClr val="tx1">
                    <a:lumMod val="85000"/>
                    <a:lumOff val="15000"/>
                  </a:schemeClr>
                </a:solidFill>
              </a:rPr>
            </a:br>
            <a:r>
              <a:rPr lang="fr-BE" sz="3000" dirty="0" smtClean="0">
                <a:solidFill>
                  <a:schemeClr val="tx1">
                    <a:lumMod val="85000"/>
                    <a:lumOff val="15000"/>
                  </a:schemeClr>
                </a:solidFill>
              </a:rPr>
              <a:t>MODELE </a:t>
            </a:r>
            <a:r>
              <a:rPr lang="fr-BE" sz="3000" dirty="0">
                <a:solidFill>
                  <a:schemeClr val="tx1">
                    <a:lumMod val="85000"/>
                    <a:lumOff val="15000"/>
                  </a:schemeClr>
                </a:solidFill>
              </a:rPr>
              <a:t>PERMETTANT D’EVALUER EN TEMPS REEL LES RISQUES ENVIRONNEMENTAUX LIES A LA DERIVE DES PRODUITS PHYTOSANITAIRES </a:t>
            </a:r>
          </a:p>
        </p:txBody>
      </p:sp>
      <p:sp>
        <p:nvSpPr>
          <p:cNvPr id="3" name="Sous-titre 2"/>
          <p:cNvSpPr>
            <a:spLocks noGrp="1"/>
          </p:cNvSpPr>
          <p:nvPr>
            <p:ph type="subTitle" idx="1"/>
          </p:nvPr>
        </p:nvSpPr>
        <p:spPr>
          <a:xfrm>
            <a:off x="1043608" y="4293096"/>
            <a:ext cx="7776864" cy="1752600"/>
          </a:xfrm>
        </p:spPr>
        <p:txBody>
          <a:bodyPr>
            <a:normAutofit/>
          </a:bodyPr>
          <a:lstStyle/>
          <a:p>
            <a:r>
              <a:rPr lang="fr-BE" sz="2400" b="1" dirty="0"/>
              <a:t>ECOTECHS'2011</a:t>
            </a:r>
            <a:r>
              <a:rPr lang="fr-BE" sz="2400" dirty="0" smtClean="0">
                <a:solidFill>
                  <a:schemeClr val="tx1">
                    <a:lumMod val="85000"/>
                    <a:lumOff val="15000"/>
                  </a:schemeClr>
                </a:solidFill>
              </a:rPr>
              <a:t>, </a:t>
            </a:r>
            <a:r>
              <a:rPr lang="fr-BE" sz="2400" dirty="0"/>
              <a:t>17-18 octobre 2011, </a:t>
            </a:r>
            <a:r>
              <a:rPr lang="fr-BE" sz="2400" dirty="0" err="1"/>
              <a:t>Montoldre</a:t>
            </a:r>
            <a:r>
              <a:rPr lang="fr-BE" sz="2400" dirty="0"/>
              <a:t> (Allier) </a:t>
            </a:r>
            <a:r>
              <a:rPr lang="fr-BE" sz="1800" dirty="0">
                <a:solidFill>
                  <a:schemeClr val="tx1">
                    <a:lumMod val="85000"/>
                    <a:lumOff val="15000"/>
                  </a:schemeClr>
                </a:solidFill>
              </a:rPr>
              <a:t>Frédéric Lebeau, Mathieu </a:t>
            </a:r>
            <a:r>
              <a:rPr lang="fr-BE" sz="1800" dirty="0" err="1">
                <a:solidFill>
                  <a:schemeClr val="tx1">
                    <a:lumMod val="85000"/>
                    <a:lumOff val="15000"/>
                  </a:schemeClr>
                </a:solidFill>
              </a:rPr>
              <a:t>Massinon</a:t>
            </a:r>
            <a:r>
              <a:rPr lang="fr-BE" sz="1800" dirty="0">
                <a:solidFill>
                  <a:schemeClr val="tx1">
                    <a:lumMod val="85000"/>
                    <a:lumOff val="15000"/>
                  </a:schemeClr>
                </a:solidFill>
              </a:rPr>
              <a:t>, Arnaud </a:t>
            </a:r>
            <a:r>
              <a:rPr lang="fr-BE" sz="1800" dirty="0" err="1">
                <a:solidFill>
                  <a:schemeClr val="tx1">
                    <a:lumMod val="85000"/>
                    <a:lumOff val="15000"/>
                  </a:schemeClr>
                </a:solidFill>
              </a:rPr>
              <a:t>Verstraete</a:t>
            </a:r>
            <a:r>
              <a:rPr lang="fr-BE" sz="1800" dirty="0">
                <a:solidFill>
                  <a:schemeClr val="tx1">
                    <a:lumMod val="85000"/>
                    <a:lumOff val="15000"/>
                  </a:schemeClr>
                </a:solidFill>
              </a:rPr>
              <a:t>, Marie-France </a:t>
            </a:r>
            <a:r>
              <a:rPr lang="fr-BE" sz="1800" dirty="0" err="1">
                <a:solidFill>
                  <a:schemeClr val="tx1">
                    <a:lumMod val="85000"/>
                    <a:lumOff val="15000"/>
                  </a:schemeClr>
                </a:solidFill>
              </a:rPr>
              <a:t>Destain</a:t>
            </a:r>
            <a:endParaRPr lang="fr-BE" sz="1800" dirty="0">
              <a:solidFill>
                <a:schemeClr val="tx1">
                  <a:lumMod val="85000"/>
                  <a:lumOff val="15000"/>
                </a:schemeClr>
              </a:solidFill>
            </a:endParaRPr>
          </a:p>
          <a:p>
            <a:r>
              <a:rPr lang="fr-BE" sz="1400" dirty="0">
                <a:solidFill>
                  <a:schemeClr val="tx1">
                    <a:lumMod val="85000"/>
                    <a:lumOff val="15000"/>
                  </a:schemeClr>
                </a:solidFill>
              </a:rPr>
              <a:t>UMC, Gembloux Agro-Bio Tech, Université de Liège, 2 passage des </a:t>
            </a:r>
            <a:r>
              <a:rPr lang="fr-BE" sz="1400" dirty="0" smtClean="0">
                <a:solidFill>
                  <a:schemeClr val="tx1">
                    <a:lumMod val="85000"/>
                    <a:lumOff val="15000"/>
                  </a:schemeClr>
                </a:solidFill>
              </a:rPr>
              <a:t>déportés</a:t>
            </a:r>
            <a:r>
              <a:rPr lang="fr-BE" sz="1400" dirty="0">
                <a:solidFill>
                  <a:schemeClr val="tx1">
                    <a:lumMod val="85000"/>
                    <a:lumOff val="15000"/>
                  </a:schemeClr>
                </a:solidFill>
              </a:rPr>
              <a:t>, 5030 Gembloux.,</a:t>
            </a:r>
            <a:r>
              <a:rPr lang="fr-BE" sz="1800" dirty="0">
                <a:solidFill>
                  <a:schemeClr val="tx1">
                    <a:lumMod val="85000"/>
                    <a:lumOff val="15000"/>
                  </a:schemeClr>
                </a:solidFill>
              </a:rPr>
              <a:t> f.lebeau@ulg.ac.be</a:t>
            </a:r>
          </a:p>
        </p:txBody>
      </p:sp>
      <p:pic>
        <p:nvPicPr>
          <p:cNvPr id="2050"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1</a:t>
            </a:fld>
            <a:endParaRPr lang="fr-BE">
              <a:solidFill>
                <a:schemeClr val="tx1">
                  <a:lumMod val="85000"/>
                  <a:lumOff val="15000"/>
                </a:schemeClr>
              </a:solidFill>
            </a:endParaRPr>
          </a:p>
        </p:txBody>
      </p:sp>
    </p:spTree>
    <p:extLst>
      <p:ext uri="{BB962C8B-B14F-4D97-AF65-F5344CB8AC3E}">
        <p14:creationId xmlns:p14="http://schemas.microsoft.com/office/powerpoint/2010/main" val="3529842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thieu\Documents\Doctorat\Documents divers\logo_coul_texte_blason_cadre_30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thieu\Documents\Doctorat\Documents divers\logoGxABT_couleur_RVB_Hi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10</a:t>
            </a:fld>
            <a:endParaRPr lang="fr-BE">
              <a:solidFill>
                <a:schemeClr val="tx1">
                  <a:lumMod val="85000"/>
                  <a:lumOff val="15000"/>
                </a:schemeClr>
              </a:solidFill>
            </a:endParaRPr>
          </a:p>
        </p:txBody>
      </p:sp>
      <p:grpSp>
        <p:nvGrpSpPr>
          <p:cNvPr id="8" name="Group 9"/>
          <p:cNvGrpSpPr>
            <a:grpSpLocks/>
          </p:cNvGrpSpPr>
          <p:nvPr/>
        </p:nvGrpSpPr>
        <p:grpSpPr bwMode="auto">
          <a:xfrm>
            <a:off x="468313" y="1484313"/>
            <a:ext cx="8135937" cy="4537075"/>
            <a:chOff x="2201" y="1619"/>
            <a:chExt cx="10093" cy="5324"/>
          </a:xfrm>
        </p:grpSpPr>
        <p:sp>
          <p:nvSpPr>
            <p:cNvPr id="9" name="Text Box 10"/>
            <p:cNvSpPr txBox="1">
              <a:spLocks noChangeArrowheads="1"/>
            </p:cNvSpPr>
            <p:nvPr/>
          </p:nvSpPr>
          <p:spPr bwMode="auto">
            <a:xfrm>
              <a:off x="10888" y="6519"/>
              <a:ext cx="1406" cy="424"/>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5837" tIns="32918" rIns="65837" bIns="32918"/>
            <a:lstStyle/>
            <a:p>
              <a:pPr algn="ctr"/>
              <a:r>
                <a:rPr lang="fr-BE" sz="1100">
                  <a:solidFill>
                    <a:srgbClr val="000000"/>
                  </a:solidFill>
                  <a:latin typeface="Times New Roman" pitchFamily="18" charset="0"/>
                </a:rPr>
                <a:t>Footprint</a:t>
              </a:r>
              <a:endParaRPr lang="fr-FR"/>
            </a:p>
          </p:txBody>
        </p:sp>
        <p:grpSp>
          <p:nvGrpSpPr>
            <p:cNvPr id="10" name="Group 11"/>
            <p:cNvGrpSpPr>
              <a:grpSpLocks/>
            </p:cNvGrpSpPr>
            <p:nvPr/>
          </p:nvGrpSpPr>
          <p:grpSpPr bwMode="auto">
            <a:xfrm>
              <a:off x="2201" y="1619"/>
              <a:ext cx="9955" cy="5100"/>
              <a:chOff x="295" y="1658"/>
              <a:chExt cx="4977" cy="2550"/>
            </a:xfrm>
          </p:grpSpPr>
          <p:sp>
            <p:nvSpPr>
              <p:cNvPr id="11" name="Text Box 12"/>
              <p:cNvSpPr txBox="1">
                <a:spLocks noChangeArrowheads="1"/>
              </p:cNvSpPr>
              <p:nvPr/>
            </p:nvSpPr>
            <p:spPr bwMode="auto">
              <a:xfrm>
                <a:off x="295" y="2083"/>
                <a:ext cx="4800" cy="212"/>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5837" tIns="32918" rIns="65837" bIns="32918"/>
              <a:lstStyle/>
              <a:p>
                <a:endParaRPr lang="fr-FR"/>
              </a:p>
            </p:txBody>
          </p:sp>
          <p:sp>
            <p:nvSpPr>
              <p:cNvPr id="12" name="Line 13"/>
              <p:cNvSpPr>
                <a:spLocks noChangeShapeType="1"/>
              </p:cNvSpPr>
              <p:nvPr/>
            </p:nvSpPr>
            <p:spPr bwMode="auto">
              <a:xfrm flipV="1">
                <a:off x="1512" y="1658"/>
                <a:ext cx="0" cy="156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13" name="Line 14"/>
              <p:cNvSpPr>
                <a:spLocks noChangeShapeType="1"/>
              </p:cNvSpPr>
              <p:nvPr/>
            </p:nvSpPr>
            <p:spPr bwMode="auto">
              <a:xfrm>
                <a:off x="1006" y="3104"/>
                <a:ext cx="4266" cy="951"/>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14" name="Line 15"/>
              <p:cNvSpPr>
                <a:spLocks noChangeShapeType="1"/>
              </p:cNvSpPr>
              <p:nvPr/>
            </p:nvSpPr>
            <p:spPr bwMode="auto">
              <a:xfrm flipH="1">
                <a:off x="921" y="3142"/>
                <a:ext cx="761" cy="34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15" name="Line 16"/>
              <p:cNvSpPr>
                <a:spLocks noChangeShapeType="1"/>
              </p:cNvSpPr>
              <p:nvPr/>
            </p:nvSpPr>
            <p:spPr bwMode="auto">
              <a:xfrm flipH="1" flipV="1">
                <a:off x="1850" y="2685"/>
                <a:ext cx="2324" cy="137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16" name="Line 17"/>
              <p:cNvSpPr>
                <a:spLocks noChangeShapeType="1"/>
              </p:cNvSpPr>
              <p:nvPr/>
            </p:nvSpPr>
            <p:spPr bwMode="auto">
              <a:xfrm flipH="1" flipV="1">
                <a:off x="2188" y="2571"/>
                <a:ext cx="2704" cy="114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17" name="Line 18"/>
              <p:cNvSpPr>
                <a:spLocks noChangeShapeType="1"/>
              </p:cNvSpPr>
              <p:nvPr/>
            </p:nvSpPr>
            <p:spPr bwMode="auto">
              <a:xfrm>
                <a:off x="1512" y="2381"/>
                <a:ext cx="3043" cy="1522"/>
              </a:xfrm>
              <a:prstGeom prst="line">
                <a:avLst/>
              </a:prstGeom>
              <a:noFill/>
              <a:ln w="9525">
                <a:solidFill>
                  <a:srgbClr val="000000"/>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grpSp>
            <p:nvGrpSpPr>
              <p:cNvPr id="18" name="Group 19"/>
              <p:cNvGrpSpPr>
                <a:grpSpLocks/>
              </p:cNvGrpSpPr>
              <p:nvPr/>
            </p:nvGrpSpPr>
            <p:grpSpPr bwMode="auto">
              <a:xfrm>
                <a:off x="1429" y="1963"/>
                <a:ext cx="168" cy="151"/>
                <a:chOff x="9798" y="8165"/>
                <a:chExt cx="227" cy="272"/>
              </a:xfrm>
            </p:grpSpPr>
            <p:sp>
              <p:nvSpPr>
                <p:cNvPr id="51" name="AutoShape 20"/>
                <p:cNvSpPr>
                  <a:spLocks noChangeArrowheads="1"/>
                </p:cNvSpPr>
                <p:nvPr/>
              </p:nvSpPr>
              <p:spPr bwMode="auto">
                <a:xfrm>
                  <a:off x="9798" y="8346"/>
                  <a:ext cx="227"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DDDDDD"/>
                    </a:gs>
                    <a:gs pos="100000">
                      <a:srgbClr val="DDDDDD">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7D"/>
                        </a:outerShdw>
                      </a:effectLst>
                    </a14:hiddenEffects>
                  </a:ext>
                </a:extLst>
              </p:spPr>
              <p:txBody>
                <a:bodyPr anchor="ctr"/>
                <a:lstStyle/>
                <a:p>
                  <a:endParaRPr lang="fr-BE"/>
                </a:p>
              </p:txBody>
            </p:sp>
            <p:sp>
              <p:nvSpPr>
                <p:cNvPr id="52" name="AutoShape 21"/>
                <p:cNvSpPr>
                  <a:spLocks noChangeArrowheads="1"/>
                </p:cNvSpPr>
                <p:nvPr/>
              </p:nvSpPr>
              <p:spPr bwMode="auto">
                <a:xfrm>
                  <a:off x="9798" y="8165"/>
                  <a:ext cx="227" cy="227"/>
                </a:xfrm>
                <a:prstGeom prst="can">
                  <a:avLst>
                    <a:gd name="adj" fmla="val 25000"/>
                  </a:avLst>
                </a:prstGeom>
                <a:gradFill rotWithShape="1">
                  <a:gsLst>
                    <a:gs pos="0">
                      <a:srgbClr val="000000"/>
                    </a:gs>
                    <a:gs pos="100000">
                      <a:srgbClr val="000000">
                        <a:gamma/>
                        <a:shade val="46275"/>
                        <a:invGamma/>
                      </a:srgbClr>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7D"/>
                        </a:outerShdw>
                      </a:effectLst>
                    </a14:hiddenEffects>
                  </a:ext>
                </a:extLst>
              </p:spPr>
              <p:txBody>
                <a:bodyPr anchor="ctr"/>
                <a:lstStyle/>
                <a:p>
                  <a:endParaRPr lang="fr-BE"/>
                </a:p>
              </p:txBody>
            </p:sp>
          </p:grpSp>
          <p:sp>
            <p:nvSpPr>
              <p:cNvPr id="19" name="Line 22"/>
              <p:cNvSpPr>
                <a:spLocks noChangeShapeType="1"/>
              </p:cNvSpPr>
              <p:nvPr/>
            </p:nvSpPr>
            <p:spPr bwMode="auto">
              <a:xfrm>
                <a:off x="1217" y="2305"/>
                <a:ext cx="3337" cy="761"/>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grpSp>
            <p:nvGrpSpPr>
              <p:cNvPr id="20" name="Group 23"/>
              <p:cNvGrpSpPr>
                <a:grpSpLocks/>
              </p:cNvGrpSpPr>
              <p:nvPr/>
            </p:nvGrpSpPr>
            <p:grpSpPr bwMode="auto">
              <a:xfrm rot="-1612319">
                <a:off x="1850" y="2571"/>
                <a:ext cx="338" cy="114"/>
                <a:chOff x="12882" y="6759"/>
                <a:chExt cx="1270" cy="544"/>
              </a:xfrm>
            </p:grpSpPr>
            <p:sp>
              <p:nvSpPr>
                <p:cNvPr id="48" name="Oval 24"/>
                <p:cNvSpPr>
                  <a:spLocks noChangeArrowheads="1"/>
                </p:cNvSpPr>
                <p:nvPr/>
              </p:nvSpPr>
              <p:spPr bwMode="auto">
                <a:xfrm>
                  <a:off x="12882" y="6759"/>
                  <a:ext cx="1270" cy="544"/>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nchor="ctr"/>
                <a:lstStyle/>
                <a:p>
                  <a:endParaRPr lang="fr-BE"/>
                </a:p>
              </p:txBody>
            </p:sp>
            <p:sp>
              <p:nvSpPr>
                <p:cNvPr id="49" name="Line 25"/>
                <p:cNvSpPr>
                  <a:spLocks noChangeShapeType="1"/>
                </p:cNvSpPr>
                <p:nvPr/>
              </p:nvSpPr>
              <p:spPr bwMode="auto">
                <a:xfrm>
                  <a:off x="12882" y="7031"/>
                  <a:ext cx="127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50" name="Line 26"/>
                <p:cNvSpPr>
                  <a:spLocks noChangeShapeType="1"/>
                </p:cNvSpPr>
                <p:nvPr/>
              </p:nvSpPr>
              <p:spPr bwMode="auto">
                <a:xfrm>
                  <a:off x="13517" y="6759"/>
                  <a:ext cx="0" cy="5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grpSp>
          <p:sp>
            <p:nvSpPr>
              <p:cNvPr id="21" name="Line 27"/>
              <p:cNvSpPr>
                <a:spLocks noChangeShapeType="1"/>
              </p:cNvSpPr>
              <p:nvPr/>
            </p:nvSpPr>
            <p:spPr bwMode="auto">
              <a:xfrm>
                <a:off x="2062" y="2685"/>
                <a:ext cx="2534" cy="129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22" name="Oval 28"/>
              <p:cNvSpPr>
                <a:spLocks noChangeArrowheads="1"/>
              </p:cNvSpPr>
              <p:nvPr/>
            </p:nvSpPr>
            <p:spPr bwMode="auto">
              <a:xfrm rot="-1583929">
                <a:off x="4132" y="3750"/>
                <a:ext cx="803" cy="2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anchor="ctr"/>
              <a:lstStyle/>
              <a:p>
                <a:endParaRPr lang="fr-BE"/>
              </a:p>
            </p:txBody>
          </p:sp>
          <p:sp>
            <p:nvSpPr>
              <p:cNvPr id="23" name="Freeform 29"/>
              <p:cNvSpPr>
                <a:spLocks/>
              </p:cNvSpPr>
              <p:nvPr/>
            </p:nvSpPr>
            <p:spPr bwMode="auto">
              <a:xfrm>
                <a:off x="1512" y="2114"/>
                <a:ext cx="676" cy="457"/>
              </a:xfrm>
              <a:custGeom>
                <a:avLst/>
                <a:gdLst>
                  <a:gd name="T0" fmla="*/ 0 w 454"/>
                  <a:gd name="T1" fmla="*/ 0 h 408"/>
                  <a:gd name="T2" fmla="*/ 91 w 454"/>
                  <a:gd name="T3" fmla="*/ 181 h 408"/>
                  <a:gd name="T4" fmla="*/ 454 w 454"/>
                  <a:gd name="T5" fmla="*/ 408 h 408"/>
                </a:gdLst>
                <a:ahLst/>
                <a:cxnLst>
                  <a:cxn ang="0">
                    <a:pos x="T0" y="T1"/>
                  </a:cxn>
                  <a:cxn ang="0">
                    <a:pos x="T2" y="T3"/>
                  </a:cxn>
                  <a:cxn ang="0">
                    <a:pos x="T4" y="T5"/>
                  </a:cxn>
                </a:cxnLst>
                <a:rect l="0" t="0" r="r" b="b"/>
                <a:pathLst>
                  <a:path w="454" h="408">
                    <a:moveTo>
                      <a:pt x="0" y="0"/>
                    </a:moveTo>
                    <a:cubicBezTo>
                      <a:pt x="7" y="56"/>
                      <a:pt x="15" y="113"/>
                      <a:pt x="91" y="181"/>
                    </a:cubicBezTo>
                    <a:cubicBezTo>
                      <a:pt x="167" y="249"/>
                      <a:pt x="310" y="328"/>
                      <a:pt x="454" y="408"/>
                    </a:cubicBezTo>
                  </a:path>
                </a:pathLst>
              </a:custGeom>
              <a:noFill/>
              <a:ln w="9525">
                <a:solidFill>
                  <a:srgbClr val="000000"/>
                </a:solidFill>
                <a:round/>
                <a:headEnd/>
                <a:tailEn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24" name="Freeform 30"/>
              <p:cNvSpPr>
                <a:spLocks/>
              </p:cNvSpPr>
              <p:nvPr/>
            </p:nvSpPr>
            <p:spPr bwMode="auto">
              <a:xfrm>
                <a:off x="1470" y="2114"/>
                <a:ext cx="379" cy="571"/>
              </a:xfrm>
              <a:custGeom>
                <a:avLst/>
                <a:gdLst>
                  <a:gd name="T0" fmla="*/ 211 w 211"/>
                  <a:gd name="T1" fmla="*/ 544 h 544"/>
                  <a:gd name="T2" fmla="*/ 30 w 211"/>
                  <a:gd name="T3" fmla="*/ 318 h 544"/>
                  <a:gd name="T4" fmla="*/ 30 w 211"/>
                  <a:gd name="T5" fmla="*/ 0 h 544"/>
                </a:gdLst>
                <a:ahLst/>
                <a:cxnLst>
                  <a:cxn ang="0">
                    <a:pos x="T0" y="T1"/>
                  </a:cxn>
                  <a:cxn ang="0">
                    <a:pos x="T2" y="T3"/>
                  </a:cxn>
                  <a:cxn ang="0">
                    <a:pos x="T4" y="T5"/>
                  </a:cxn>
                </a:cxnLst>
                <a:rect l="0" t="0" r="r" b="b"/>
                <a:pathLst>
                  <a:path w="211" h="544">
                    <a:moveTo>
                      <a:pt x="211" y="544"/>
                    </a:moveTo>
                    <a:cubicBezTo>
                      <a:pt x="135" y="476"/>
                      <a:pt x="60" y="409"/>
                      <a:pt x="30" y="318"/>
                    </a:cubicBezTo>
                    <a:cubicBezTo>
                      <a:pt x="0" y="227"/>
                      <a:pt x="15" y="113"/>
                      <a:pt x="30" y="0"/>
                    </a:cubicBezTo>
                  </a:path>
                </a:pathLst>
              </a:custGeom>
              <a:noFill/>
              <a:ln w="9525">
                <a:solidFill>
                  <a:srgbClr val="000000"/>
                </a:solidFill>
                <a:round/>
                <a:headEnd/>
                <a:tailEn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25" name="Freeform 31"/>
              <p:cNvSpPr>
                <a:spLocks/>
              </p:cNvSpPr>
              <p:nvPr/>
            </p:nvSpPr>
            <p:spPr bwMode="auto">
              <a:xfrm>
                <a:off x="1512" y="2114"/>
                <a:ext cx="465" cy="457"/>
              </a:xfrm>
              <a:custGeom>
                <a:avLst/>
                <a:gdLst>
                  <a:gd name="T0" fmla="*/ 0 w 499"/>
                  <a:gd name="T1" fmla="*/ 0 h 544"/>
                  <a:gd name="T2" fmla="*/ 91 w 499"/>
                  <a:gd name="T3" fmla="*/ 318 h 544"/>
                  <a:gd name="T4" fmla="*/ 499 w 499"/>
                  <a:gd name="T5" fmla="*/ 544 h 544"/>
                </a:gdLst>
                <a:ahLst/>
                <a:cxnLst>
                  <a:cxn ang="0">
                    <a:pos x="T0" y="T1"/>
                  </a:cxn>
                  <a:cxn ang="0">
                    <a:pos x="T2" y="T3"/>
                  </a:cxn>
                  <a:cxn ang="0">
                    <a:pos x="T4" y="T5"/>
                  </a:cxn>
                </a:cxnLst>
                <a:rect l="0" t="0" r="r" b="b"/>
                <a:pathLst>
                  <a:path w="499" h="544">
                    <a:moveTo>
                      <a:pt x="0" y="0"/>
                    </a:moveTo>
                    <a:cubicBezTo>
                      <a:pt x="4" y="113"/>
                      <a:pt x="8" y="227"/>
                      <a:pt x="91" y="318"/>
                    </a:cubicBezTo>
                    <a:cubicBezTo>
                      <a:pt x="174" y="409"/>
                      <a:pt x="336" y="476"/>
                      <a:pt x="499" y="544"/>
                    </a:cubicBezTo>
                  </a:path>
                </a:pathLst>
              </a:custGeom>
              <a:noFill/>
              <a:ln w="9525">
                <a:solidFill>
                  <a:srgbClr val="000000"/>
                </a:solidFill>
                <a:round/>
                <a:headEnd/>
                <a:tailEn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26" name="Freeform 32"/>
              <p:cNvSpPr>
                <a:spLocks/>
              </p:cNvSpPr>
              <p:nvPr/>
            </p:nvSpPr>
            <p:spPr bwMode="auto">
              <a:xfrm>
                <a:off x="1506" y="2114"/>
                <a:ext cx="556" cy="571"/>
              </a:xfrm>
              <a:custGeom>
                <a:avLst/>
                <a:gdLst>
                  <a:gd name="T0" fmla="*/ 7 w 597"/>
                  <a:gd name="T1" fmla="*/ 0 h 680"/>
                  <a:gd name="T2" fmla="*/ 98 w 597"/>
                  <a:gd name="T3" fmla="*/ 408 h 680"/>
                  <a:gd name="T4" fmla="*/ 597 w 597"/>
                  <a:gd name="T5" fmla="*/ 680 h 680"/>
                </a:gdLst>
                <a:ahLst/>
                <a:cxnLst>
                  <a:cxn ang="0">
                    <a:pos x="T0" y="T1"/>
                  </a:cxn>
                  <a:cxn ang="0">
                    <a:pos x="T2" y="T3"/>
                  </a:cxn>
                  <a:cxn ang="0">
                    <a:pos x="T4" y="T5"/>
                  </a:cxn>
                </a:cxnLst>
                <a:rect l="0" t="0" r="r" b="b"/>
                <a:pathLst>
                  <a:path w="597" h="680">
                    <a:moveTo>
                      <a:pt x="7" y="0"/>
                    </a:moveTo>
                    <a:cubicBezTo>
                      <a:pt x="3" y="147"/>
                      <a:pt x="0" y="295"/>
                      <a:pt x="98" y="408"/>
                    </a:cubicBezTo>
                    <a:cubicBezTo>
                      <a:pt x="196" y="521"/>
                      <a:pt x="514" y="635"/>
                      <a:pt x="597" y="680"/>
                    </a:cubicBezTo>
                  </a:path>
                </a:pathLst>
              </a:custGeom>
              <a:noFill/>
              <a:ln w="9525">
                <a:solidFill>
                  <a:srgbClr val="000000"/>
                </a:solidFill>
                <a:round/>
                <a:headEnd/>
                <a:tailEn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27" name="Line 33"/>
              <p:cNvSpPr>
                <a:spLocks noChangeShapeType="1"/>
              </p:cNvSpPr>
              <p:nvPr/>
            </p:nvSpPr>
            <p:spPr bwMode="auto">
              <a:xfrm flipH="1" flipV="1">
                <a:off x="1006" y="2000"/>
                <a:ext cx="465" cy="11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28" name="Line 34"/>
              <p:cNvSpPr>
                <a:spLocks noChangeShapeType="1"/>
              </p:cNvSpPr>
              <p:nvPr/>
            </p:nvSpPr>
            <p:spPr bwMode="auto">
              <a:xfrm>
                <a:off x="1386" y="2343"/>
                <a:ext cx="0" cy="837"/>
              </a:xfrm>
              <a:prstGeom prst="line">
                <a:avLst/>
              </a:prstGeom>
              <a:noFill/>
              <a:ln w="952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29" name="Line 35"/>
              <p:cNvSpPr>
                <a:spLocks noChangeShapeType="1"/>
              </p:cNvSpPr>
              <p:nvPr/>
            </p:nvSpPr>
            <p:spPr bwMode="auto">
              <a:xfrm>
                <a:off x="1048" y="2000"/>
                <a:ext cx="0" cy="1104"/>
              </a:xfrm>
              <a:prstGeom prst="line">
                <a:avLst/>
              </a:prstGeom>
              <a:noFill/>
              <a:ln w="9525">
                <a:solidFill>
                  <a:srgbClr val="00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30" name="Line 36"/>
              <p:cNvSpPr>
                <a:spLocks noChangeShapeType="1"/>
              </p:cNvSpPr>
              <p:nvPr/>
            </p:nvSpPr>
            <p:spPr bwMode="auto">
              <a:xfrm flipV="1">
                <a:off x="3498" y="3218"/>
                <a:ext cx="0" cy="30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31" name="Line 37"/>
              <p:cNvSpPr>
                <a:spLocks noChangeShapeType="1"/>
              </p:cNvSpPr>
              <p:nvPr/>
            </p:nvSpPr>
            <p:spPr bwMode="auto">
              <a:xfrm flipH="1">
                <a:off x="2527" y="2914"/>
                <a:ext cx="633" cy="26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32" name="Freeform 38"/>
              <p:cNvSpPr>
                <a:spLocks/>
              </p:cNvSpPr>
              <p:nvPr/>
            </p:nvSpPr>
            <p:spPr bwMode="auto">
              <a:xfrm rot="-524516">
                <a:off x="2611" y="2914"/>
                <a:ext cx="465" cy="191"/>
              </a:xfrm>
              <a:custGeom>
                <a:avLst/>
                <a:gdLst>
                  <a:gd name="T0" fmla="*/ 0 w 454"/>
                  <a:gd name="T1" fmla="*/ 333 h 333"/>
                  <a:gd name="T2" fmla="*/ 91 w 454"/>
                  <a:gd name="T3" fmla="*/ 242 h 333"/>
                  <a:gd name="T4" fmla="*/ 136 w 454"/>
                  <a:gd name="T5" fmla="*/ 151 h 333"/>
                  <a:gd name="T6" fmla="*/ 181 w 454"/>
                  <a:gd name="T7" fmla="*/ 61 h 333"/>
                  <a:gd name="T8" fmla="*/ 227 w 454"/>
                  <a:gd name="T9" fmla="*/ 15 h 333"/>
                  <a:gd name="T10" fmla="*/ 272 w 454"/>
                  <a:gd name="T11" fmla="*/ 15 h 333"/>
                  <a:gd name="T12" fmla="*/ 363 w 454"/>
                  <a:gd name="T13" fmla="*/ 106 h 333"/>
                  <a:gd name="T14" fmla="*/ 454 w 454"/>
                  <a:gd name="T15" fmla="*/ 106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333">
                    <a:moveTo>
                      <a:pt x="0" y="333"/>
                    </a:moveTo>
                    <a:cubicBezTo>
                      <a:pt x="34" y="302"/>
                      <a:pt x="68" y="272"/>
                      <a:pt x="91" y="242"/>
                    </a:cubicBezTo>
                    <a:cubicBezTo>
                      <a:pt x="114" y="212"/>
                      <a:pt x="121" y="181"/>
                      <a:pt x="136" y="151"/>
                    </a:cubicBezTo>
                    <a:cubicBezTo>
                      <a:pt x="151" y="121"/>
                      <a:pt x="166" y="84"/>
                      <a:pt x="181" y="61"/>
                    </a:cubicBezTo>
                    <a:cubicBezTo>
                      <a:pt x="196" y="38"/>
                      <a:pt x="212" y="23"/>
                      <a:pt x="227" y="15"/>
                    </a:cubicBezTo>
                    <a:cubicBezTo>
                      <a:pt x="242" y="7"/>
                      <a:pt x="249" y="0"/>
                      <a:pt x="272" y="15"/>
                    </a:cubicBezTo>
                    <a:cubicBezTo>
                      <a:pt x="295" y="30"/>
                      <a:pt x="333" y="91"/>
                      <a:pt x="363" y="106"/>
                    </a:cubicBezTo>
                    <a:cubicBezTo>
                      <a:pt x="393" y="121"/>
                      <a:pt x="423" y="113"/>
                      <a:pt x="454" y="106"/>
                    </a:cubicBezTo>
                  </a:path>
                </a:pathLst>
              </a:custGeom>
              <a:noFill/>
              <a:ln w="9525">
                <a:solidFill>
                  <a:srgbClr val="000000"/>
                </a:solidFill>
                <a:round/>
                <a:headEnd/>
                <a:tailEn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33" name="Line 39"/>
              <p:cNvSpPr>
                <a:spLocks noChangeShapeType="1"/>
              </p:cNvSpPr>
              <p:nvPr/>
            </p:nvSpPr>
            <p:spPr bwMode="auto">
              <a:xfrm>
                <a:off x="1977" y="2571"/>
                <a:ext cx="2788" cy="137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34" name="Freeform 40"/>
              <p:cNvSpPr>
                <a:spLocks/>
              </p:cNvSpPr>
              <p:nvPr/>
            </p:nvSpPr>
            <p:spPr bwMode="auto">
              <a:xfrm rot="353099">
                <a:off x="3413" y="3294"/>
                <a:ext cx="85" cy="114"/>
              </a:xfrm>
              <a:custGeom>
                <a:avLst/>
                <a:gdLst>
                  <a:gd name="T0" fmla="*/ 52 w 59"/>
                  <a:gd name="T1" fmla="*/ 0 h 143"/>
                  <a:gd name="T2" fmla="*/ 52 w 59"/>
                  <a:gd name="T3" fmla="*/ 46 h 143"/>
                  <a:gd name="T4" fmla="*/ 7 w 59"/>
                  <a:gd name="T5" fmla="*/ 91 h 143"/>
                  <a:gd name="T6" fmla="*/ 7 w 59"/>
                  <a:gd name="T7" fmla="*/ 136 h 143"/>
                  <a:gd name="T8" fmla="*/ 52 w 59"/>
                  <a:gd name="T9" fmla="*/ 136 h 143"/>
                </a:gdLst>
                <a:ahLst/>
                <a:cxnLst>
                  <a:cxn ang="0">
                    <a:pos x="T0" y="T1"/>
                  </a:cxn>
                  <a:cxn ang="0">
                    <a:pos x="T2" y="T3"/>
                  </a:cxn>
                  <a:cxn ang="0">
                    <a:pos x="T4" y="T5"/>
                  </a:cxn>
                  <a:cxn ang="0">
                    <a:pos x="T6" y="T7"/>
                  </a:cxn>
                  <a:cxn ang="0">
                    <a:pos x="T8" y="T9"/>
                  </a:cxn>
                </a:cxnLst>
                <a:rect l="0" t="0" r="r" b="b"/>
                <a:pathLst>
                  <a:path w="59" h="143">
                    <a:moveTo>
                      <a:pt x="52" y="0"/>
                    </a:moveTo>
                    <a:cubicBezTo>
                      <a:pt x="55" y="15"/>
                      <a:pt x="59" y="31"/>
                      <a:pt x="52" y="46"/>
                    </a:cubicBezTo>
                    <a:cubicBezTo>
                      <a:pt x="45" y="61"/>
                      <a:pt x="14" y="76"/>
                      <a:pt x="7" y="91"/>
                    </a:cubicBezTo>
                    <a:cubicBezTo>
                      <a:pt x="0" y="106"/>
                      <a:pt x="0" y="129"/>
                      <a:pt x="7" y="136"/>
                    </a:cubicBezTo>
                    <a:cubicBezTo>
                      <a:pt x="14" y="143"/>
                      <a:pt x="45" y="136"/>
                      <a:pt x="52" y="136"/>
                    </a:cubicBezTo>
                  </a:path>
                </a:pathLst>
              </a:custGeom>
              <a:noFill/>
              <a:ln w="9525">
                <a:solidFill>
                  <a:srgbClr val="000000"/>
                </a:solidFill>
                <a:round/>
                <a:headEnd/>
                <a:tailEn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sp>
            <p:nvSpPr>
              <p:cNvPr id="35" name="Text Box 41"/>
              <p:cNvSpPr txBox="1">
                <a:spLocks noChangeArrowheads="1"/>
              </p:cNvSpPr>
              <p:nvPr/>
            </p:nvSpPr>
            <p:spPr bwMode="auto">
              <a:xfrm>
                <a:off x="1507" y="1695"/>
                <a:ext cx="167" cy="227"/>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2696" tIns="31348" rIns="62696" bIns="31348"/>
              <a:lstStyle/>
              <a:p>
                <a:r>
                  <a:rPr lang="fr-BE" sz="1200">
                    <a:solidFill>
                      <a:srgbClr val="000000"/>
                    </a:solidFill>
                  </a:rPr>
                  <a:t>z</a:t>
                </a:r>
                <a:endParaRPr lang="fr-FR"/>
              </a:p>
            </p:txBody>
          </p:sp>
          <p:sp>
            <p:nvSpPr>
              <p:cNvPr id="36" name="Text Box 42"/>
              <p:cNvSpPr txBox="1">
                <a:spLocks noChangeArrowheads="1"/>
              </p:cNvSpPr>
              <p:nvPr/>
            </p:nvSpPr>
            <p:spPr bwMode="auto">
              <a:xfrm>
                <a:off x="1005" y="3402"/>
                <a:ext cx="167" cy="227"/>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2696" tIns="31348" rIns="62696" bIns="31348"/>
              <a:lstStyle/>
              <a:p>
                <a:r>
                  <a:rPr lang="fr-BE" sz="1200">
                    <a:solidFill>
                      <a:srgbClr val="000000"/>
                    </a:solidFill>
                  </a:rPr>
                  <a:t>y</a:t>
                </a:r>
                <a:endParaRPr lang="fr-FR"/>
              </a:p>
            </p:txBody>
          </p:sp>
          <p:sp>
            <p:nvSpPr>
              <p:cNvPr id="37" name="Text Box 43"/>
              <p:cNvSpPr txBox="1">
                <a:spLocks noChangeArrowheads="1"/>
              </p:cNvSpPr>
              <p:nvPr/>
            </p:nvSpPr>
            <p:spPr bwMode="auto">
              <a:xfrm>
                <a:off x="5062" y="3981"/>
                <a:ext cx="168" cy="227"/>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2696" tIns="31348" rIns="62696" bIns="31348"/>
              <a:lstStyle/>
              <a:p>
                <a:r>
                  <a:rPr lang="fr-BE" sz="1200">
                    <a:solidFill>
                      <a:srgbClr val="000000"/>
                    </a:solidFill>
                  </a:rPr>
                  <a:t>x</a:t>
                </a:r>
                <a:endParaRPr lang="fr-FR"/>
              </a:p>
            </p:txBody>
          </p:sp>
          <p:sp>
            <p:nvSpPr>
              <p:cNvPr id="38" name="Text Box 44"/>
              <p:cNvSpPr txBox="1">
                <a:spLocks noChangeArrowheads="1"/>
              </p:cNvSpPr>
              <p:nvPr/>
            </p:nvSpPr>
            <p:spPr bwMode="auto">
              <a:xfrm>
                <a:off x="1145" y="2701"/>
                <a:ext cx="292" cy="227"/>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2696" tIns="31348" rIns="62696" bIns="31348"/>
              <a:lstStyle/>
              <a:p>
                <a:r>
                  <a:rPr lang="fr-BE" sz="1200">
                    <a:solidFill>
                      <a:srgbClr val="000000"/>
                    </a:solidFill>
                  </a:rPr>
                  <a:t>Hs</a:t>
                </a:r>
                <a:endParaRPr lang="fr-FR"/>
              </a:p>
            </p:txBody>
          </p:sp>
          <p:sp>
            <p:nvSpPr>
              <p:cNvPr id="39" name="Text Box 45"/>
              <p:cNvSpPr txBox="1">
                <a:spLocks noChangeArrowheads="1"/>
              </p:cNvSpPr>
              <p:nvPr/>
            </p:nvSpPr>
            <p:spPr bwMode="auto">
              <a:xfrm>
                <a:off x="873" y="2520"/>
                <a:ext cx="167" cy="227"/>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2696" tIns="31348" rIns="62696" bIns="31348"/>
              <a:lstStyle/>
              <a:p>
                <a:r>
                  <a:rPr lang="fr-BE" sz="1200">
                    <a:solidFill>
                      <a:srgbClr val="000000"/>
                    </a:solidFill>
                  </a:rPr>
                  <a:t>h</a:t>
                </a:r>
                <a:endParaRPr lang="fr-FR"/>
              </a:p>
            </p:txBody>
          </p:sp>
          <p:sp>
            <p:nvSpPr>
              <p:cNvPr id="40" name="Arc 46"/>
              <p:cNvSpPr>
                <a:spLocks/>
              </p:cNvSpPr>
              <p:nvPr/>
            </p:nvSpPr>
            <p:spPr bwMode="auto">
              <a:xfrm rot="2214825">
                <a:off x="2384" y="2603"/>
                <a:ext cx="164" cy="217"/>
              </a:xfrm>
              <a:custGeom>
                <a:avLst/>
                <a:gdLst>
                  <a:gd name="G0" fmla="+- 0 0 0"/>
                  <a:gd name="G1" fmla="+- 19627 0 0"/>
                  <a:gd name="G2" fmla="+- 21600 0 0"/>
                  <a:gd name="T0" fmla="*/ 9018 w 21600"/>
                  <a:gd name="T1" fmla="*/ 0 h 35740"/>
                  <a:gd name="T2" fmla="*/ 14386 w 21600"/>
                  <a:gd name="T3" fmla="*/ 35740 h 35740"/>
                  <a:gd name="T4" fmla="*/ 0 w 21600"/>
                  <a:gd name="T5" fmla="*/ 19627 h 35740"/>
                </a:gdLst>
                <a:ahLst/>
                <a:cxnLst>
                  <a:cxn ang="0">
                    <a:pos x="T0" y="T1"/>
                  </a:cxn>
                  <a:cxn ang="0">
                    <a:pos x="T2" y="T3"/>
                  </a:cxn>
                  <a:cxn ang="0">
                    <a:pos x="T4" y="T5"/>
                  </a:cxn>
                </a:cxnLst>
                <a:rect l="0" t="0" r="r" b="b"/>
                <a:pathLst>
                  <a:path w="21600" h="35740" fill="none" extrusionOk="0">
                    <a:moveTo>
                      <a:pt x="9018" y="-1"/>
                    </a:moveTo>
                    <a:cubicBezTo>
                      <a:pt x="16685" y="3522"/>
                      <a:pt x="21600" y="11188"/>
                      <a:pt x="21600" y="19627"/>
                    </a:cubicBezTo>
                    <a:cubicBezTo>
                      <a:pt x="21600" y="25780"/>
                      <a:pt x="18975" y="31641"/>
                      <a:pt x="14385" y="35739"/>
                    </a:cubicBezTo>
                  </a:path>
                  <a:path w="21600" h="35740" stroke="0" extrusionOk="0">
                    <a:moveTo>
                      <a:pt x="9018" y="-1"/>
                    </a:moveTo>
                    <a:cubicBezTo>
                      <a:pt x="16685" y="3522"/>
                      <a:pt x="21600" y="11188"/>
                      <a:pt x="21600" y="19627"/>
                    </a:cubicBezTo>
                    <a:cubicBezTo>
                      <a:pt x="21600" y="25780"/>
                      <a:pt x="18975" y="31641"/>
                      <a:pt x="14385" y="35739"/>
                    </a:cubicBezTo>
                    <a:lnTo>
                      <a:pt x="0" y="19627"/>
                    </a:lnTo>
                    <a:close/>
                  </a:path>
                </a:pathLst>
              </a:custGeom>
              <a:noFill/>
              <a:ln w="9525">
                <a:solidFill>
                  <a:srgbClr val="000000"/>
                </a:solidFill>
                <a:round/>
                <a:headEnd type="arrow" w="med" len="med"/>
                <a:tailEnd type="arrow" w="med" len="med"/>
              </a:ln>
              <a:effectLst/>
              <a:extLst>
                <a:ext uri="{909E8E84-426E-40DD-AFC4-6F175D3DCCD1}">
                  <a14:hiddenFill xmlns:a14="http://schemas.microsoft.com/office/drawing/2010/main">
                    <a:solidFill>
                      <a:srgbClr val="9999FF"/>
                    </a:solid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2696" tIns="31348" rIns="62696" bIns="31348" anchor="ctr"/>
              <a:lstStyle/>
              <a:p>
                <a:pPr algn="ctr"/>
                <a:endParaRPr lang="fr-FR"/>
              </a:p>
            </p:txBody>
          </p:sp>
          <p:sp>
            <p:nvSpPr>
              <p:cNvPr id="41" name="Text Box 47"/>
              <p:cNvSpPr txBox="1">
                <a:spLocks noChangeArrowheads="1"/>
              </p:cNvSpPr>
              <p:nvPr/>
            </p:nvSpPr>
            <p:spPr bwMode="auto">
              <a:xfrm>
                <a:off x="2561" y="2549"/>
                <a:ext cx="720" cy="322"/>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2696" tIns="31348" rIns="62696" bIns="31348"/>
              <a:lstStyle/>
              <a:p>
                <a:r>
                  <a:rPr lang="fr-BE" sz="900">
                    <a:solidFill>
                      <a:srgbClr val="000000"/>
                    </a:solidFill>
                  </a:rPr>
                  <a:t>Pente du panache</a:t>
                </a:r>
                <a:endParaRPr lang="fr-FR"/>
              </a:p>
            </p:txBody>
          </p:sp>
          <p:sp>
            <p:nvSpPr>
              <p:cNvPr id="42" name="Text Box 48"/>
              <p:cNvSpPr txBox="1">
                <a:spLocks noChangeArrowheads="1"/>
              </p:cNvSpPr>
              <p:nvPr/>
            </p:nvSpPr>
            <p:spPr bwMode="auto">
              <a:xfrm>
                <a:off x="4393" y="3801"/>
                <a:ext cx="335" cy="227"/>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2696" tIns="31348" rIns="62696" bIns="31348"/>
              <a:lstStyle/>
              <a:p>
                <a:r>
                  <a:rPr lang="fr-BE" sz="1200">
                    <a:solidFill>
                      <a:srgbClr val="000000"/>
                    </a:solidFill>
                  </a:rPr>
                  <a:t>q</a:t>
                </a:r>
                <a:r>
                  <a:rPr lang="fr-BE" sz="1200" baseline="-25000">
                    <a:solidFill>
                      <a:srgbClr val="000000"/>
                    </a:solidFill>
                  </a:rPr>
                  <a:t>m</a:t>
                </a:r>
                <a:endParaRPr lang="fr-FR"/>
              </a:p>
            </p:txBody>
          </p:sp>
          <p:sp>
            <p:nvSpPr>
              <p:cNvPr id="43" name="Text Box 49"/>
              <p:cNvSpPr txBox="1">
                <a:spLocks noChangeArrowheads="1"/>
              </p:cNvSpPr>
              <p:nvPr/>
            </p:nvSpPr>
            <p:spPr bwMode="auto">
              <a:xfrm>
                <a:off x="2929" y="2929"/>
                <a:ext cx="294" cy="227"/>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2696" tIns="31348" rIns="62696" bIns="31348"/>
              <a:lstStyle/>
              <a:p>
                <a:r>
                  <a:rPr lang="el-GR" sz="1200">
                    <a:solidFill>
                      <a:srgbClr val="000000"/>
                    </a:solidFill>
                  </a:rPr>
                  <a:t>σ</a:t>
                </a:r>
                <a:r>
                  <a:rPr lang="fr-BE" sz="1200" baseline="-25000">
                    <a:solidFill>
                      <a:srgbClr val="000000"/>
                    </a:solidFill>
                  </a:rPr>
                  <a:t>y</a:t>
                </a:r>
                <a:endParaRPr lang="fr-FR"/>
              </a:p>
            </p:txBody>
          </p:sp>
          <p:sp>
            <p:nvSpPr>
              <p:cNvPr id="44" name="Text Box 50"/>
              <p:cNvSpPr txBox="1">
                <a:spLocks noChangeArrowheads="1"/>
              </p:cNvSpPr>
              <p:nvPr/>
            </p:nvSpPr>
            <p:spPr bwMode="auto">
              <a:xfrm>
                <a:off x="3473" y="3183"/>
                <a:ext cx="293" cy="227"/>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2696" tIns="31348" rIns="62696" bIns="31348"/>
              <a:lstStyle/>
              <a:p>
                <a:r>
                  <a:rPr lang="el-GR" sz="1200">
                    <a:solidFill>
                      <a:srgbClr val="000000"/>
                    </a:solidFill>
                  </a:rPr>
                  <a:t>σ</a:t>
                </a:r>
                <a:r>
                  <a:rPr lang="fr-BE" sz="1200" baseline="-25000">
                    <a:solidFill>
                      <a:srgbClr val="000000"/>
                    </a:solidFill>
                  </a:rPr>
                  <a:t>z</a:t>
                </a:r>
                <a:endParaRPr lang="fr-FR"/>
              </a:p>
            </p:txBody>
          </p:sp>
          <p:sp>
            <p:nvSpPr>
              <p:cNvPr id="45" name="AutoShape 51"/>
              <p:cNvSpPr>
                <a:spLocks noChangeArrowheads="1"/>
              </p:cNvSpPr>
              <p:nvPr/>
            </p:nvSpPr>
            <p:spPr bwMode="auto">
              <a:xfrm rot="892232">
                <a:off x="461" y="2312"/>
                <a:ext cx="419" cy="182"/>
              </a:xfrm>
              <a:prstGeom prst="rightArrow">
                <a:avLst>
                  <a:gd name="adj1" fmla="val 50000"/>
                  <a:gd name="adj2" fmla="val 57555"/>
                </a:avLst>
              </a:pr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7D"/>
                      </a:outerShdw>
                    </a:effectLst>
                  </a14:hiddenEffects>
                </a:ext>
              </a:extLst>
            </p:spPr>
            <p:txBody>
              <a:bodyPr anchor="ctr"/>
              <a:lstStyle/>
              <a:p>
                <a:endParaRPr lang="fr-BE"/>
              </a:p>
            </p:txBody>
          </p:sp>
          <p:sp>
            <p:nvSpPr>
              <p:cNvPr id="46" name="Text Box 52"/>
              <p:cNvSpPr txBox="1">
                <a:spLocks noChangeArrowheads="1"/>
              </p:cNvSpPr>
              <p:nvPr/>
            </p:nvSpPr>
            <p:spPr bwMode="auto">
              <a:xfrm>
                <a:off x="374" y="2021"/>
                <a:ext cx="594" cy="304"/>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lIns="62696" tIns="31348" rIns="62696" bIns="31348"/>
              <a:lstStyle/>
              <a:p>
                <a:r>
                  <a:rPr lang="fr-BE" sz="900">
                    <a:solidFill>
                      <a:srgbClr val="000000"/>
                    </a:solidFill>
                  </a:rPr>
                  <a:t>Direction du vent</a:t>
                </a:r>
                <a:endParaRPr lang="fr-FR"/>
              </a:p>
            </p:txBody>
          </p:sp>
          <p:sp>
            <p:nvSpPr>
              <p:cNvPr id="47" name="Line 53"/>
              <p:cNvSpPr>
                <a:spLocks noChangeShapeType="1"/>
              </p:cNvSpPr>
              <p:nvPr/>
            </p:nvSpPr>
            <p:spPr bwMode="auto">
              <a:xfrm flipH="1" flipV="1">
                <a:off x="4456" y="4062"/>
                <a:ext cx="272" cy="13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7D"/>
                      </a:outerShdw>
                    </a:effectLst>
                  </a14:hiddenEffects>
                </a:ext>
              </a:extLst>
            </p:spPr>
            <p:txBody>
              <a:bodyPr/>
              <a:lstStyle/>
              <a:p>
                <a:endParaRPr lang="fr-BE"/>
              </a:p>
            </p:txBody>
          </p:sp>
        </p:grpSp>
      </p:grpSp>
      <p:sp>
        <p:nvSpPr>
          <p:cNvPr id="53" name="Text Box 54"/>
          <p:cNvSpPr txBox="1">
            <a:spLocks noChangeArrowheads="1"/>
          </p:cNvSpPr>
          <p:nvPr/>
        </p:nvSpPr>
        <p:spPr bwMode="auto">
          <a:xfrm>
            <a:off x="3491080" y="1844824"/>
            <a:ext cx="4124807"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BE" dirty="0"/>
              <a:t>Modèle de panache gaussien intégrant la sédimentation</a:t>
            </a:r>
            <a:r>
              <a:rPr lang="fr-BE" sz="1200" dirty="0"/>
              <a:t> </a:t>
            </a:r>
            <a:endParaRPr lang="fr-FR" sz="1200" dirty="0"/>
          </a:p>
        </p:txBody>
      </p:sp>
      <p:graphicFrame>
        <p:nvGraphicFramePr>
          <p:cNvPr id="6" name="Objet 5"/>
          <p:cNvGraphicFramePr>
            <a:graphicFrameLocks noChangeAspect="1"/>
          </p:cNvGraphicFramePr>
          <p:nvPr/>
        </p:nvGraphicFramePr>
        <p:xfrm>
          <a:off x="0" y="4868863"/>
          <a:ext cx="5472113" cy="1320800"/>
        </p:xfrm>
        <a:graphic>
          <a:graphicData uri="http://schemas.openxmlformats.org/presentationml/2006/ole">
            <mc:AlternateContent xmlns:mc="http://schemas.openxmlformats.org/markup-compatibility/2006">
              <mc:Choice xmlns:v="urn:schemas-microsoft-com:vml" Requires="v">
                <p:oleObj spid="_x0000_s1036" name="Equation" r:id="rId5" imgW="4102100" imgH="990600" progId="Equation.DSMT4">
                  <p:embed/>
                </p:oleObj>
              </mc:Choice>
              <mc:Fallback>
                <p:oleObj name="Equation" r:id="rId5" imgW="4102100" imgH="990600" progId="Equation.DSMT4">
                  <p:embed/>
                  <p:pic>
                    <p:nvPicPr>
                      <p:cNvPr id="0" name="Object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68863"/>
                        <a:ext cx="54721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4" name="Rectangle 53"/>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433591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BE" sz="3000" dirty="0" smtClean="0">
                <a:solidFill>
                  <a:schemeClr val="tx1">
                    <a:lumMod val="85000"/>
                    <a:lumOff val="15000"/>
                  </a:schemeClr>
                </a:solidFill>
              </a:rPr>
              <a:t>     Adaptation du modèle</a:t>
            </a:r>
            <a:endParaRPr lang="fr-BE" sz="3000" dirty="0">
              <a:solidFill>
                <a:schemeClr val="tx1">
                  <a:lumMod val="85000"/>
                  <a:lumOff val="15000"/>
                </a:schemeClr>
              </a:solidFill>
            </a:endParaRPr>
          </a:p>
        </p:txBody>
      </p:sp>
      <p:sp>
        <p:nvSpPr>
          <p:cNvPr id="3" name="Espace réservé du contenu 2"/>
          <p:cNvSpPr>
            <a:spLocks noGrp="1"/>
          </p:cNvSpPr>
          <p:nvPr>
            <p:ph idx="1"/>
          </p:nvPr>
        </p:nvSpPr>
        <p:spPr>
          <a:xfrm>
            <a:off x="467544" y="1556792"/>
            <a:ext cx="8229600" cy="4525963"/>
          </a:xfrm>
        </p:spPr>
        <p:txBody>
          <a:bodyPr>
            <a:normAutofit fontScale="77500" lnSpcReduction="20000"/>
          </a:bodyPr>
          <a:lstStyle/>
          <a:p>
            <a:pPr marL="514350" indent="-514350">
              <a:buFont typeface="+mj-lt"/>
              <a:buAutoNum type="arabicPeriod"/>
            </a:pPr>
            <a:r>
              <a:rPr lang="fr-BE" sz="2400" i="1" dirty="0" smtClean="0">
                <a:solidFill>
                  <a:schemeClr val="tx1">
                    <a:lumMod val="85000"/>
                    <a:lumOff val="15000"/>
                  </a:schemeClr>
                </a:solidFill>
              </a:rPr>
              <a:t>Le jet issus de la buse est divisé en 16 classes de gouttes en fonction de leur diamètre</a:t>
            </a:r>
          </a:p>
          <a:p>
            <a:pPr marL="514350" indent="-514350">
              <a:buFont typeface="+mj-lt"/>
              <a:buAutoNum type="arabicPeriod"/>
            </a:pPr>
            <a:r>
              <a:rPr lang="fr-BE" sz="2400" i="1" dirty="0" smtClean="0">
                <a:solidFill>
                  <a:schemeClr val="tx1">
                    <a:lumMod val="85000"/>
                    <a:lumOff val="15000"/>
                  </a:schemeClr>
                </a:solidFill>
              </a:rPr>
              <a:t>La proportion dans chaque classe de goutte est modifiée en fonction de la température et de l’humidité pour tenir compté de l’évaporation. </a:t>
            </a:r>
            <a:r>
              <a:rPr lang="fr-BE" sz="2400" i="1" dirty="0">
                <a:solidFill>
                  <a:schemeClr val="tx1">
                    <a:lumMod val="85000"/>
                    <a:lumOff val="15000"/>
                  </a:schemeClr>
                </a:solidFill>
              </a:rPr>
              <a:t>L’évaporation est calculée sur base du temps de vol moyen estimé de la classe de </a:t>
            </a:r>
            <a:r>
              <a:rPr lang="fr-BE" sz="2400" i="1" dirty="0" smtClean="0">
                <a:solidFill>
                  <a:schemeClr val="tx1">
                    <a:lumMod val="85000"/>
                    <a:lumOff val="15000"/>
                  </a:schemeClr>
                </a:solidFill>
              </a:rPr>
              <a:t>goutte. Il en résulte une plus grande proportion de fines gouttes. </a:t>
            </a:r>
          </a:p>
          <a:p>
            <a:pPr marL="514350" indent="-514350">
              <a:buFont typeface="+mj-lt"/>
              <a:buAutoNum type="arabicPeriod"/>
            </a:pPr>
            <a:r>
              <a:rPr lang="fr-BE" sz="2400" i="1" dirty="0" smtClean="0">
                <a:solidFill>
                  <a:schemeClr val="tx1">
                    <a:lumMod val="85000"/>
                    <a:lumOff val="15000"/>
                  </a:schemeClr>
                </a:solidFill>
              </a:rPr>
              <a:t>Pour chaque classe, une hauteur </a:t>
            </a:r>
            <a:r>
              <a:rPr lang="fr-BE" sz="2400" i="1" dirty="0" err="1" smtClean="0">
                <a:solidFill>
                  <a:schemeClr val="tx1">
                    <a:lumMod val="85000"/>
                    <a:lumOff val="15000"/>
                  </a:schemeClr>
                </a:solidFill>
              </a:rPr>
              <a:t>Hs</a:t>
            </a:r>
            <a:r>
              <a:rPr lang="fr-BE" sz="2400" i="1" dirty="0" smtClean="0">
                <a:solidFill>
                  <a:schemeClr val="tx1">
                    <a:lumMod val="85000"/>
                    <a:lumOff val="15000"/>
                  </a:schemeClr>
                </a:solidFill>
              </a:rPr>
              <a:t> est calculée qui sur base de la vitesse initiale des gouttes et du frottement dans l’air estime la réduction de hauteur du point d’émission. </a:t>
            </a:r>
            <a:r>
              <a:rPr lang="fr-BE" sz="2400" i="1" dirty="0" err="1" smtClean="0">
                <a:solidFill>
                  <a:schemeClr val="tx1">
                    <a:lumMod val="85000"/>
                    <a:lumOff val="15000"/>
                  </a:schemeClr>
                </a:solidFill>
              </a:rPr>
              <a:t>Hs</a:t>
            </a:r>
            <a:r>
              <a:rPr lang="fr-BE" sz="2400" i="1" dirty="0" smtClean="0">
                <a:solidFill>
                  <a:schemeClr val="tx1">
                    <a:lumMod val="85000"/>
                    <a:lumOff val="15000"/>
                  </a:schemeClr>
                </a:solidFill>
              </a:rPr>
              <a:t> est d’autant plus différent de H que les gouttes sont grosses en raison de leur plus grande inertie. </a:t>
            </a:r>
          </a:p>
          <a:p>
            <a:pPr marL="514350" indent="-514350">
              <a:buFont typeface="+mj-lt"/>
              <a:buAutoNum type="arabicPeriod"/>
            </a:pPr>
            <a:r>
              <a:rPr lang="fr-BE" sz="2400" i="1" dirty="0" smtClean="0">
                <a:solidFill>
                  <a:schemeClr val="tx1">
                    <a:lumMod val="85000"/>
                    <a:lumOff val="15000"/>
                  </a:schemeClr>
                </a:solidFill>
              </a:rPr>
              <a:t>Le transport de chaque classe est </a:t>
            </a:r>
            <a:r>
              <a:rPr lang="fr-BE" sz="2400" i="1" dirty="0">
                <a:solidFill>
                  <a:schemeClr val="tx1">
                    <a:lumMod val="85000"/>
                    <a:lumOff val="15000"/>
                  </a:schemeClr>
                </a:solidFill>
              </a:rPr>
              <a:t>e</a:t>
            </a:r>
            <a:r>
              <a:rPr lang="fr-BE" sz="2400" i="1" dirty="0" smtClean="0">
                <a:solidFill>
                  <a:schemeClr val="tx1">
                    <a:lumMod val="85000"/>
                    <a:lumOff val="15000"/>
                  </a:schemeClr>
                </a:solidFill>
              </a:rPr>
              <a:t>stimé indépendamment par le modèle selon la direction du vent. Les coefficients de diffusion sont constants. La vitesse du vent diminuée est modifiée sur base d’un profil logarithmique et corrigée de la vitesse d’avancement</a:t>
            </a:r>
          </a:p>
          <a:p>
            <a:pPr marL="514350" indent="-514350">
              <a:buFont typeface="+mj-lt"/>
              <a:buAutoNum type="arabicPeriod"/>
            </a:pPr>
            <a:r>
              <a:rPr lang="fr-BE" sz="2400" i="1" dirty="0" smtClean="0">
                <a:solidFill>
                  <a:schemeClr val="tx1">
                    <a:lumMod val="85000"/>
                    <a:lumOff val="15000"/>
                  </a:schemeClr>
                </a:solidFill>
              </a:rPr>
              <a:t>Les contributions de chaque classe sont sommées pour calculer l’empreinte totale en Z=0 et l’ensemble des contributions des différentes buses est intégré et ajouté à la carte des dépôts</a:t>
            </a:r>
            <a:endParaRPr lang="fr-BE" dirty="0">
              <a:solidFill>
                <a:schemeClr val="tx1">
                  <a:lumMod val="85000"/>
                  <a:lumOff val="15000"/>
                </a:schemeClr>
              </a:solidFill>
            </a:endParaRPr>
          </a:p>
        </p:txBody>
      </p:sp>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11</a:t>
            </a:fld>
            <a:endParaRPr lang="fr-BE">
              <a:solidFill>
                <a:schemeClr val="tx1">
                  <a:lumMod val="85000"/>
                  <a:lumOff val="15000"/>
                </a:schemeClr>
              </a:solidFill>
            </a:endParaRPr>
          </a:p>
        </p:txBody>
      </p:sp>
      <p:pic>
        <p:nvPicPr>
          <p:cNvPr id="5"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4188617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12</a:t>
            </a:fld>
            <a:endParaRPr lang="fr-BE">
              <a:solidFill>
                <a:schemeClr val="tx1">
                  <a:lumMod val="85000"/>
                  <a:lumOff val="15000"/>
                </a:schemeClr>
              </a:solidFill>
            </a:endParaRPr>
          </a:p>
        </p:txBody>
      </p:sp>
      <p:sp>
        <p:nvSpPr>
          <p:cNvPr id="3" name="Espace réservé du contenu 2"/>
          <p:cNvSpPr>
            <a:spLocks noGrp="1"/>
          </p:cNvSpPr>
          <p:nvPr>
            <p:ph idx="1"/>
          </p:nvPr>
        </p:nvSpPr>
        <p:spPr/>
        <p:txBody>
          <a:bodyPr/>
          <a:lstStyle/>
          <a:p>
            <a:endParaRPr lang="fr-BE"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6146" name="Picture 2" descr="Image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32656"/>
            <a:ext cx="5761038" cy="644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re 6"/>
          <p:cNvSpPr>
            <a:spLocks noGrp="1"/>
          </p:cNvSpPr>
          <p:nvPr>
            <p:ph type="title"/>
          </p:nvPr>
        </p:nvSpPr>
        <p:spPr/>
        <p:txBody>
          <a:bodyPr/>
          <a:lstStyle/>
          <a:p>
            <a:endParaRPr lang="fr-BE"/>
          </a:p>
        </p:txBody>
      </p:sp>
      <p:sp>
        <p:nvSpPr>
          <p:cNvPr id="8" name="Rectangle 7"/>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51439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BE" sz="3000" dirty="0" smtClean="0">
                <a:solidFill>
                  <a:schemeClr val="tx1">
                    <a:lumMod val="85000"/>
                    <a:lumOff val="15000"/>
                  </a:schemeClr>
                </a:solidFill>
              </a:rPr>
              <a:t>Résultat </a:t>
            </a:r>
            <a:br>
              <a:rPr lang="fr-BE" sz="3000" dirty="0" smtClean="0">
                <a:solidFill>
                  <a:schemeClr val="tx1">
                    <a:lumMod val="85000"/>
                    <a:lumOff val="15000"/>
                  </a:schemeClr>
                </a:solidFill>
              </a:rPr>
            </a:br>
            <a:r>
              <a:rPr lang="fr-BE" sz="3000" dirty="0" smtClean="0">
                <a:solidFill>
                  <a:schemeClr val="tx1">
                    <a:lumMod val="85000"/>
                    <a:lumOff val="15000"/>
                  </a:schemeClr>
                </a:solidFill>
              </a:rPr>
              <a:t>de la modélisation</a:t>
            </a:r>
            <a:endParaRPr lang="fr-BE" sz="3000" dirty="0">
              <a:solidFill>
                <a:schemeClr val="tx1">
                  <a:lumMod val="85000"/>
                  <a:lumOff val="15000"/>
                </a:schemeClr>
              </a:solidFill>
            </a:endParaRPr>
          </a:p>
        </p:txBody>
      </p:sp>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13</a:t>
            </a:fld>
            <a:endParaRPr lang="fr-BE">
              <a:solidFill>
                <a:schemeClr val="tx1">
                  <a:lumMod val="85000"/>
                  <a:lumOff val="15000"/>
                </a:schemeClr>
              </a:solidFill>
            </a:endParaRPr>
          </a:p>
        </p:txBody>
      </p:sp>
      <p:sp>
        <p:nvSpPr>
          <p:cNvPr id="5" name="Espace réservé du contenu 4"/>
          <p:cNvSpPr>
            <a:spLocks noGrp="1"/>
          </p:cNvSpPr>
          <p:nvPr>
            <p:ph idx="1"/>
          </p:nvPr>
        </p:nvSpPr>
        <p:spPr/>
        <p:txBody>
          <a:bodyPr/>
          <a:lstStyle/>
          <a:p>
            <a:endParaRPr lang="fr-BE"/>
          </a:p>
        </p:txBody>
      </p:sp>
      <p:pic>
        <p:nvPicPr>
          <p:cNvPr id="6" name="Picture 55" descr="essai1"/>
          <p:cNvPicPr>
            <a:picLocks noChangeAspect="1" noChangeArrowheads="1"/>
          </p:cNvPicPr>
          <p:nvPr/>
        </p:nvPicPr>
        <p:blipFill>
          <a:blip r:embed="rId2">
            <a:extLst>
              <a:ext uri="{28A0092B-C50C-407E-A947-70E740481C1C}">
                <a14:useLocalDpi xmlns:a14="http://schemas.microsoft.com/office/drawing/2010/main" val="0"/>
              </a:ext>
            </a:extLst>
          </a:blip>
          <a:srcRect l="8206" t="3960" r="238"/>
          <a:stretch>
            <a:fillRect/>
          </a:stretch>
        </p:blipFill>
        <p:spPr bwMode="auto">
          <a:xfrm>
            <a:off x="9448" y="1412874"/>
            <a:ext cx="9075210" cy="544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Mathieu\Documents\Doctorat\Documents divers\logo_coul_texte_blason_cadre_30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Mathieu\Documents\Doctorat\Documents divers\logoGxABT_couleur_RVB_Hi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3556913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BE" sz="3000" dirty="0" smtClean="0">
                <a:solidFill>
                  <a:schemeClr val="tx1">
                    <a:lumMod val="85000"/>
                    <a:lumOff val="15000"/>
                  </a:schemeClr>
                </a:solidFill>
              </a:rPr>
              <a:t>Validation </a:t>
            </a:r>
            <a:br>
              <a:rPr lang="fr-BE" sz="3000" dirty="0" smtClean="0">
                <a:solidFill>
                  <a:schemeClr val="tx1">
                    <a:lumMod val="85000"/>
                    <a:lumOff val="15000"/>
                  </a:schemeClr>
                </a:solidFill>
              </a:rPr>
            </a:br>
            <a:r>
              <a:rPr lang="fr-BE" sz="3000" dirty="0" smtClean="0">
                <a:solidFill>
                  <a:schemeClr val="tx1">
                    <a:lumMod val="85000"/>
                    <a:lumOff val="15000"/>
                  </a:schemeClr>
                </a:solidFill>
              </a:rPr>
              <a:t>de la modélisation</a:t>
            </a:r>
            <a:endParaRPr lang="fr-BE" sz="3000" dirty="0">
              <a:solidFill>
                <a:schemeClr val="tx1">
                  <a:lumMod val="85000"/>
                  <a:lumOff val="15000"/>
                </a:schemeClr>
              </a:solidFill>
            </a:endParaRPr>
          </a:p>
        </p:txBody>
      </p:sp>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14</a:t>
            </a:fld>
            <a:endParaRPr lang="fr-BE">
              <a:solidFill>
                <a:schemeClr val="tx1">
                  <a:lumMod val="85000"/>
                  <a:lumOff val="15000"/>
                </a:schemeClr>
              </a:solidFill>
            </a:endParaRPr>
          </a:p>
        </p:txBody>
      </p:sp>
      <p:pic>
        <p:nvPicPr>
          <p:cNvPr id="7" name="Picture 9" descr="courbe2_gde_poli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981" t="3540" r="8598" b="1392"/>
          <a:stretch>
            <a:fillRect/>
          </a:stretch>
        </p:blipFill>
        <p:spPr bwMode="auto">
          <a:xfrm>
            <a:off x="970502" y="1600200"/>
            <a:ext cx="7202996"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Mathieu\Documents\Doctorat\Documents divers\logo_coul_texte_blason_cadre_30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Mathieu\Documents\Doctorat\Documents divers\logoGxABT_couleur_RVB_Hi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3812118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BE" sz="3000" dirty="0" smtClean="0">
                <a:solidFill>
                  <a:schemeClr val="tx1">
                    <a:lumMod val="85000"/>
                    <a:lumOff val="15000"/>
                  </a:schemeClr>
                </a:solidFill>
              </a:rPr>
              <a:t>Modélisation </a:t>
            </a:r>
            <a:br>
              <a:rPr lang="fr-BE" sz="3000" dirty="0" smtClean="0">
                <a:solidFill>
                  <a:schemeClr val="tx1">
                    <a:lumMod val="85000"/>
                    <a:lumOff val="15000"/>
                  </a:schemeClr>
                </a:solidFill>
              </a:rPr>
            </a:br>
            <a:r>
              <a:rPr lang="fr-BE" sz="3000" dirty="0" smtClean="0">
                <a:solidFill>
                  <a:schemeClr val="tx1">
                    <a:lumMod val="85000"/>
                    <a:lumOff val="15000"/>
                  </a:schemeClr>
                </a:solidFill>
              </a:rPr>
              <a:t>lors de traitements</a:t>
            </a:r>
            <a:endParaRPr lang="fr-BE" sz="3000" dirty="0">
              <a:solidFill>
                <a:schemeClr val="tx1">
                  <a:lumMod val="85000"/>
                  <a:lumOff val="15000"/>
                </a:schemeClr>
              </a:solidFill>
            </a:endParaRPr>
          </a:p>
        </p:txBody>
      </p:sp>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15</a:t>
            </a:fld>
            <a:endParaRPr lang="fr-BE">
              <a:solidFill>
                <a:schemeClr val="tx1">
                  <a:lumMod val="85000"/>
                  <a:lumOff val="15000"/>
                </a:schemeClr>
              </a:solidFill>
            </a:endParaRP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graphicFrame>
        <p:nvGraphicFramePr>
          <p:cNvPr id="6" name="Objet 5"/>
          <p:cNvGraphicFramePr>
            <a:graphicFrameLocks noChangeAspect="1"/>
          </p:cNvGraphicFramePr>
          <p:nvPr>
            <p:extLst>
              <p:ext uri="{D42A27DB-BD31-4B8C-83A1-F6EECF244321}">
                <p14:modId xmlns:p14="http://schemas.microsoft.com/office/powerpoint/2010/main" val="2233540212"/>
              </p:ext>
            </p:extLst>
          </p:nvPr>
        </p:nvGraphicFramePr>
        <p:xfrm>
          <a:off x="467544" y="1988840"/>
          <a:ext cx="8406212" cy="3384376"/>
        </p:xfrm>
        <a:graphic>
          <a:graphicData uri="http://schemas.openxmlformats.org/presentationml/2006/ole">
            <mc:AlternateContent xmlns:mc="http://schemas.openxmlformats.org/markup-compatibility/2006">
              <mc:Choice xmlns:v="urn:schemas-microsoft-com:vml" Requires="v">
                <p:oleObj spid="_x0000_s2059" name="Feuille de calcul" r:id="rId4" imgW="5981766" imgH="2598486" progId="Excel.Sheet.8">
                  <p:embed/>
                </p:oleObj>
              </mc:Choice>
              <mc:Fallback>
                <p:oleObj name="Feuille de calcul" r:id="rId4" imgW="5981766" imgH="2598486" progId="Excel.Sheet.8">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r="121" b="278"/>
                      <a:stretch>
                        <a:fillRect/>
                      </a:stretch>
                    </p:blipFill>
                    <p:spPr bwMode="auto">
                      <a:xfrm>
                        <a:off x="467544" y="1988840"/>
                        <a:ext cx="8406212" cy="3384376"/>
                      </a:xfrm>
                      <a:prstGeom prst="rect">
                        <a:avLst/>
                      </a:prstGeom>
                      <a:noFill/>
                    </p:spPr>
                  </p:pic>
                </p:oleObj>
              </mc:Fallback>
            </mc:AlternateContent>
          </a:graphicData>
        </a:graphic>
      </p:graphicFrame>
      <p:pic>
        <p:nvPicPr>
          <p:cNvPr id="8" name="Picture 2" descr="C:\Users\Mathieu\Documents\Doctorat\Documents divers\logo_coul_texte_blason_cadre_300.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Mathieu\Documents\Doctorat\Documents divers\logoGxABT_couleur_RVB_Hi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651437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74638"/>
            <a:ext cx="7571184" cy="1143000"/>
          </a:xfrm>
          <a:noFill/>
        </p:spPr>
        <p:txBody>
          <a:bodyPr/>
          <a:lstStyle/>
          <a:p>
            <a:r>
              <a:rPr lang="fr-BE" sz="3000" dirty="0" smtClean="0">
                <a:solidFill>
                  <a:schemeClr val="tx1">
                    <a:lumMod val="85000"/>
                    <a:lumOff val="15000"/>
                  </a:schemeClr>
                </a:solidFill>
              </a:rPr>
              <a:t>Exemple de modélisation </a:t>
            </a:r>
            <a:br>
              <a:rPr lang="fr-BE" sz="3000" dirty="0" smtClean="0">
                <a:solidFill>
                  <a:schemeClr val="tx1">
                    <a:lumMod val="85000"/>
                    <a:lumOff val="15000"/>
                  </a:schemeClr>
                </a:solidFill>
              </a:rPr>
            </a:br>
            <a:r>
              <a:rPr lang="fr-BE" sz="3000" dirty="0" smtClean="0">
                <a:solidFill>
                  <a:schemeClr val="tx1">
                    <a:lumMod val="85000"/>
                    <a:lumOff val="15000"/>
                  </a:schemeClr>
                </a:solidFill>
              </a:rPr>
              <a:t>lors de traitements</a:t>
            </a:r>
            <a:endParaRPr lang="fr-BE" sz="3000" dirty="0">
              <a:solidFill>
                <a:schemeClr val="tx1">
                  <a:lumMod val="85000"/>
                  <a:lumOff val="15000"/>
                </a:schemeClr>
              </a:solidFill>
            </a:endParaRPr>
          </a:p>
        </p:txBody>
      </p:sp>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16</a:t>
            </a:fld>
            <a:endParaRPr lang="fr-BE">
              <a:solidFill>
                <a:schemeClr val="tx1">
                  <a:lumMod val="85000"/>
                  <a:lumOff val="15000"/>
                </a:schemeClr>
              </a:solidFill>
            </a:endParaRPr>
          </a:p>
        </p:txBody>
      </p:sp>
      <p:sp>
        <p:nvSpPr>
          <p:cNvPr id="3" name="Espace réservé du contenu 2"/>
          <p:cNvSpPr>
            <a:spLocks noGrp="1"/>
          </p:cNvSpPr>
          <p:nvPr>
            <p:ph idx="1"/>
          </p:nvPr>
        </p:nvSpPr>
        <p:spPr>
          <a:xfrm>
            <a:off x="3419872" y="5844405"/>
            <a:ext cx="3888432" cy="608931"/>
          </a:xfrm>
        </p:spPr>
        <p:txBody>
          <a:bodyPr>
            <a:normAutofit fontScale="85000" lnSpcReduction="10000"/>
          </a:bodyPr>
          <a:lstStyle/>
          <a:p>
            <a:pPr marL="0" indent="0">
              <a:buNone/>
            </a:pPr>
            <a:r>
              <a:rPr lang="fr-FR" dirty="0"/>
              <a:t>Cartographie de l'essai </a:t>
            </a:r>
            <a:r>
              <a:rPr lang="fr-FR" dirty="0" smtClean="0"/>
              <a:t>8</a:t>
            </a:r>
            <a:endParaRPr lang="fr-BE"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7171" name="Picture 3" descr="essai8"/>
          <p:cNvPicPr>
            <a:picLocks noChangeAspect="1" noChangeArrowheads="1"/>
          </p:cNvPicPr>
          <p:nvPr/>
        </p:nvPicPr>
        <p:blipFill>
          <a:blip r:embed="rId2">
            <a:extLst>
              <a:ext uri="{28A0092B-C50C-407E-A947-70E740481C1C}">
                <a14:useLocalDpi xmlns:a14="http://schemas.microsoft.com/office/drawing/2010/main" val="0"/>
              </a:ext>
            </a:extLst>
          </a:blip>
          <a:srcRect l="8206" t="3960" r="238"/>
          <a:stretch>
            <a:fillRect/>
          </a:stretch>
        </p:blipFill>
        <p:spPr bwMode="auto">
          <a:xfrm>
            <a:off x="107504" y="1340767"/>
            <a:ext cx="9036495" cy="533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athieu\Documents\Doctorat\Documents divers\logo_coul_texte_blason_cadre_30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Mathieu\Documents\Doctorat\Documents divers\logoGxABT_couleur_RVB_Hi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2394936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74638"/>
            <a:ext cx="6923112" cy="1143000"/>
          </a:xfrm>
          <a:noFill/>
        </p:spPr>
        <p:txBody>
          <a:bodyPr/>
          <a:lstStyle/>
          <a:p>
            <a:r>
              <a:rPr lang="fr-BE" sz="3000" dirty="0" smtClean="0">
                <a:solidFill>
                  <a:schemeClr val="tx1">
                    <a:lumMod val="85000"/>
                    <a:lumOff val="15000"/>
                  </a:schemeClr>
                </a:solidFill>
              </a:rPr>
              <a:t>Problème des turbulences </a:t>
            </a:r>
            <a:br>
              <a:rPr lang="fr-BE" sz="3000" dirty="0" smtClean="0">
                <a:solidFill>
                  <a:schemeClr val="tx1">
                    <a:lumMod val="85000"/>
                    <a:lumOff val="15000"/>
                  </a:schemeClr>
                </a:solidFill>
              </a:rPr>
            </a:br>
            <a:r>
              <a:rPr lang="fr-BE" sz="3000" dirty="0" smtClean="0">
                <a:solidFill>
                  <a:schemeClr val="tx1">
                    <a:lumMod val="85000"/>
                    <a:lumOff val="15000"/>
                  </a:schemeClr>
                </a:solidFill>
              </a:rPr>
              <a:t>de large échelle</a:t>
            </a:r>
            <a:endParaRPr lang="fr-BE" sz="3000" dirty="0">
              <a:solidFill>
                <a:schemeClr val="tx1">
                  <a:lumMod val="85000"/>
                  <a:lumOff val="15000"/>
                </a:schemeClr>
              </a:solidFill>
            </a:endParaRPr>
          </a:p>
        </p:txBody>
      </p:sp>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17</a:t>
            </a:fld>
            <a:endParaRPr lang="fr-BE">
              <a:solidFill>
                <a:schemeClr val="tx1">
                  <a:lumMod val="85000"/>
                  <a:lumOff val="15000"/>
                </a:schemeClr>
              </a:solidFill>
            </a:endParaRPr>
          </a:p>
        </p:txBody>
      </p:sp>
      <p:sp>
        <p:nvSpPr>
          <p:cNvPr id="3" name="Espace réservé du contenu 2"/>
          <p:cNvSpPr>
            <a:spLocks noGrp="1"/>
          </p:cNvSpPr>
          <p:nvPr>
            <p:ph idx="1"/>
          </p:nvPr>
        </p:nvSpPr>
        <p:spPr>
          <a:xfrm>
            <a:off x="3419872" y="5772397"/>
            <a:ext cx="3888432" cy="608931"/>
          </a:xfrm>
        </p:spPr>
        <p:txBody>
          <a:bodyPr>
            <a:normAutofit fontScale="85000" lnSpcReduction="10000"/>
          </a:bodyPr>
          <a:lstStyle/>
          <a:p>
            <a:pPr marL="0" indent="0">
              <a:buNone/>
            </a:pPr>
            <a:r>
              <a:rPr lang="fr-FR" dirty="0"/>
              <a:t>Cartographie de l'essai </a:t>
            </a:r>
            <a:r>
              <a:rPr lang="fr-FR" dirty="0" smtClean="0"/>
              <a:t>7</a:t>
            </a:r>
            <a:endParaRPr lang="fr-BE"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BE"/>
          </a:p>
        </p:txBody>
      </p:sp>
      <p:pic>
        <p:nvPicPr>
          <p:cNvPr id="8194" name="Picture 2" descr="essai7"/>
          <p:cNvPicPr>
            <a:picLocks noChangeAspect="1" noChangeArrowheads="1"/>
          </p:cNvPicPr>
          <p:nvPr/>
        </p:nvPicPr>
        <p:blipFill>
          <a:blip r:embed="rId2" cstate="print">
            <a:extLst>
              <a:ext uri="{28A0092B-C50C-407E-A947-70E740481C1C}">
                <a14:useLocalDpi xmlns:a14="http://schemas.microsoft.com/office/drawing/2010/main" val="0"/>
              </a:ext>
            </a:extLst>
          </a:blip>
          <a:srcRect l="8206" t="3960" r="238"/>
          <a:stretch>
            <a:fillRect/>
          </a:stretch>
        </p:blipFill>
        <p:spPr bwMode="auto">
          <a:xfrm>
            <a:off x="107504" y="1340767"/>
            <a:ext cx="8856983" cy="5240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athieu\Documents\Doctorat\Documents divers\logo_coul_texte_blason_cadre_30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Mathieu\Documents\Doctorat\Documents divers\logoGxABT_couleur_RVB_HiR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1155454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600" dirty="0" smtClean="0">
                <a:solidFill>
                  <a:schemeClr val="tx1">
                    <a:lumMod val="85000"/>
                    <a:lumOff val="15000"/>
                  </a:schemeClr>
                </a:solidFill>
              </a:rPr>
              <a:t>Conclusions</a:t>
            </a:r>
            <a:endParaRPr lang="fr-BE" sz="3600" dirty="0">
              <a:solidFill>
                <a:schemeClr val="tx1">
                  <a:lumMod val="85000"/>
                  <a:lumOff val="15000"/>
                </a:schemeClr>
              </a:solidFill>
            </a:endParaRPr>
          </a:p>
        </p:txBody>
      </p:sp>
      <p:sp>
        <p:nvSpPr>
          <p:cNvPr id="5" name="Espace réservé du numéro de diapositive 4"/>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18</a:t>
            </a:fld>
            <a:endParaRPr lang="fr-BE">
              <a:solidFill>
                <a:schemeClr val="tx1">
                  <a:lumMod val="85000"/>
                  <a:lumOff val="15000"/>
                </a:schemeClr>
              </a:solidFill>
            </a:endParaRPr>
          </a:p>
        </p:txBody>
      </p:sp>
      <p:sp>
        <p:nvSpPr>
          <p:cNvPr id="3" name="Espace réservé du contenu 2"/>
          <p:cNvSpPr>
            <a:spLocks noGrp="1"/>
          </p:cNvSpPr>
          <p:nvPr>
            <p:ph idx="1"/>
          </p:nvPr>
        </p:nvSpPr>
        <p:spPr/>
        <p:txBody>
          <a:bodyPr>
            <a:normAutofit fontScale="92500"/>
          </a:bodyPr>
          <a:lstStyle/>
          <a:p>
            <a:r>
              <a:rPr lang="fr-BE" dirty="0" smtClean="0"/>
              <a:t>L’approche de modélisation utilisée par </a:t>
            </a:r>
            <a:r>
              <a:rPr lang="fr-BE" dirty="0" err="1" smtClean="0"/>
              <a:t>RTDrift</a:t>
            </a:r>
            <a:r>
              <a:rPr lang="fr-BE" dirty="0" smtClean="0"/>
              <a:t> permet d’exploiter les informations mesurées sur le terrain en cours d’application et de les transformer en une information utile pour le praticien</a:t>
            </a:r>
          </a:p>
          <a:p>
            <a:r>
              <a:rPr lang="fr-BE" dirty="0" smtClean="0"/>
              <a:t>Des améliorations sont souhaitables comme la meilleure prise en compte du champ de vitesse pour les turbulences de grande échelle, l’effet du véhicule sur la mesure du vent,...</a:t>
            </a:r>
            <a:endParaRPr lang="fr-BE" dirty="0"/>
          </a:p>
        </p:txBody>
      </p:sp>
      <p:pic>
        <p:nvPicPr>
          <p:cNvPr id="11"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789738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sz="3600" dirty="0" smtClean="0">
                <a:solidFill>
                  <a:schemeClr val="tx1">
                    <a:lumMod val="85000"/>
                    <a:lumOff val="15000"/>
                  </a:schemeClr>
                </a:solidFill>
              </a:rPr>
              <a:t>Perspectives</a:t>
            </a:r>
            <a:endParaRPr lang="fr-BE" sz="3600" dirty="0">
              <a:solidFill>
                <a:schemeClr val="tx1">
                  <a:lumMod val="85000"/>
                  <a:lumOff val="15000"/>
                </a:schemeClr>
              </a:solidFill>
            </a:endParaRPr>
          </a:p>
        </p:txBody>
      </p:sp>
      <p:sp>
        <p:nvSpPr>
          <p:cNvPr id="5" name="Espace réservé du numéro de diapositive 4"/>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19</a:t>
            </a:fld>
            <a:endParaRPr lang="fr-BE">
              <a:solidFill>
                <a:schemeClr val="tx1">
                  <a:lumMod val="85000"/>
                  <a:lumOff val="15000"/>
                </a:schemeClr>
              </a:solidFill>
            </a:endParaRPr>
          </a:p>
        </p:txBody>
      </p:sp>
      <p:sp>
        <p:nvSpPr>
          <p:cNvPr id="3" name="Espace réservé du contenu 2"/>
          <p:cNvSpPr>
            <a:spLocks noGrp="1"/>
          </p:cNvSpPr>
          <p:nvPr>
            <p:ph idx="1"/>
          </p:nvPr>
        </p:nvSpPr>
        <p:spPr/>
        <p:txBody>
          <a:bodyPr>
            <a:normAutofit lnSpcReduction="10000"/>
          </a:bodyPr>
          <a:lstStyle/>
          <a:p>
            <a:r>
              <a:rPr lang="fr-BE" dirty="0" smtClean="0"/>
              <a:t>Traçabilité de la qualité des traitements et du respect des normes environnementales en vue de sécuriser le travail de l’agriculteur (i.e. par rapport aux courbes de </a:t>
            </a:r>
            <a:r>
              <a:rPr lang="fr-BE" dirty="0" err="1" smtClean="0"/>
              <a:t>Ganzelmeier</a:t>
            </a:r>
            <a:r>
              <a:rPr lang="fr-BE" dirty="0" smtClean="0"/>
              <a:t>)</a:t>
            </a:r>
          </a:p>
          <a:p>
            <a:r>
              <a:rPr lang="fr-BE" dirty="0" smtClean="0"/>
              <a:t>Possibilité d’avertissement de l’utilisateur à proximité des zones sensibles</a:t>
            </a:r>
          </a:p>
          <a:p>
            <a:r>
              <a:rPr lang="fr-BE" dirty="0" smtClean="0"/>
              <a:t>Possibilité d’asservissement d’actionneurs (hauteur de pulvérisation, pression de pulvérisation, changement de buses)</a:t>
            </a:r>
            <a:endParaRPr lang="fr-BE" dirty="0"/>
          </a:p>
        </p:txBody>
      </p:sp>
      <p:pic>
        <p:nvPicPr>
          <p:cNvPr id="11"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2664536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124744"/>
            <a:ext cx="7772400" cy="432048"/>
          </a:xfrm>
        </p:spPr>
        <p:txBody>
          <a:bodyPr>
            <a:normAutofit fontScale="90000"/>
          </a:bodyPr>
          <a:lstStyle/>
          <a:p>
            <a:r>
              <a:rPr lang="fr-BE" dirty="0" smtClean="0">
                <a:solidFill>
                  <a:schemeClr val="tx1">
                    <a:lumMod val="85000"/>
                    <a:lumOff val="15000"/>
                  </a:schemeClr>
                </a:solidFill>
              </a:rPr>
              <a:t>Contexte</a:t>
            </a:r>
            <a:endParaRPr lang="fr-BE" sz="3000" dirty="0">
              <a:solidFill>
                <a:schemeClr val="tx1">
                  <a:lumMod val="85000"/>
                  <a:lumOff val="15000"/>
                </a:schemeClr>
              </a:solidFill>
            </a:endParaRPr>
          </a:p>
        </p:txBody>
      </p:sp>
      <p:sp>
        <p:nvSpPr>
          <p:cNvPr id="3" name="Sous-titre 2"/>
          <p:cNvSpPr>
            <a:spLocks noGrp="1"/>
          </p:cNvSpPr>
          <p:nvPr>
            <p:ph type="subTitle" idx="1"/>
          </p:nvPr>
        </p:nvSpPr>
        <p:spPr>
          <a:xfrm>
            <a:off x="899592" y="1988840"/>
            <a:ext cx="7776864" cy="1752600"/>
          </a:xfrm>
        </p:spPr>
        <p:txBody>
          <a:bodyPr>
            <a:normAutofit fontScale="25000" lnSpcReduction="20000"/>
          </a:bodyPr>
          <a:lstStyle/>
          <a:p>
            <a:r>
              <a:rPr lang="en-US" sz="9600" b="1" dirty="0">
                <a:solidFill>
                  <a:schemeClr val="tx1"/>
                </a:solidFill>
              </a:rPr>
              <a:t>Directive 2009/127/EC amending Directive 2006/42/EC with regard to machinery for pesticide </a:t>
            </a:r>
            <a:r>
              <a:rPr lang="en-US" sz="9600" b="1" dirty="0" smtClean="0">
                <a:solidFill>
                  <a:schemeClr val="tx1"/>
                </a:solidFill>
              </a:rPr>
              <a:t>application</a:t>
            </a:r>
          </a:p>
          <a:p>
            <a:endParaRPr lang="fr-BE" sz="9600" dirty="0">
              <a:solidFill>
                <a:schemeClr val="tx1"/>
              </a:solidFill>
            </a:endParaRPr>
          </a:p>
          <a:p>
            <a:r>
              <a:rPr lang="fr-BE" sz="9600" b="1" i="1" dirty="0">
                <a:solidFill>
                  <a:schemeClr val="tx1"/>
                </a:solidFill>
              </a:rPr>
              <a:t>2.4.5.2. Distribution, dépôt et dérive de pesticides</a:t>
            </a:r>
          </a:p>
          <a:p>
            <a:r>
              <a:rPr lang="fr-BE" sz="9600" dirty="0">
                <a:solidFill>
                  <a:schemeClr val="tx1"/>
                </a:solidFill>
              </a:rPr>
              <a:t>Les machines doivent être conçues et construites de manière à assurer que les pesticides sont déposés sur les zones cibles, à réduire les pertes dans les autres zones et à prévenir toute dérive de pesticides dans l’environnement. Le cas échéant, une distribution égale et un dépôt homogène des pesticides doivent être assurés.</a:t>
            </a:r>
          </a:p>
        </p:txBody>
      </p:sp>
      <p:pic>
        <p:nvPicPr>
          <p:cNvPr id="2050"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2</a:t>
            </a:fld>
            <a:endParaRPr lang="fr-BE">
              <a:solidFill>
                <a:schemeClr val="tx1">
                  <a:lumMod val="85000"/>
                  <a:lumOff val="15000"/>
                </a:schemeClr>
              </a:solidFill>
            </a:endParaRPr>
          </a:p>
        </p:txBody>
      </p:sp>
      <p:sp>
        <p:nvSpPr>
          <p:cNvPr id="5" name="Rectangle 4"/>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3897752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124744"/>
            <a:ext cx="7772400" cy="432048"/>
          </a:xfrm>
        </p:spPr>
        <p:txBody>
          <a:bodyPr>
            <a:normAutofit fontScale="90000"/>
          </a:bodyPr>
          <a:lstStyle/>
          <a:p>
            <a:r>
              <a:rPr lang="fr-BE" dirty="0" smtClean="0">
                <a:solidFill>
                  <a:schemeClr val="tx1">
                    <a:lumMod val="85000"/>
                    <a:lumOff val="15000"/>
                  </a:schemeClr>
                </a:solidFill>
              </a:rPr>
              <a:t>Objectif</a:t>
            </a:r>
            <a:endParaRPr lang="fr-BE" sz="3000" dirty="0">
              <a:solidFill>
                <a:schemeClr val="tx1">
                  <a:lumMod val="85000"/>
                  <a:lumOff val="15000"/>
                </a:schemeClr>
              </a:solidFill>
            </a:endParaRPr>
          </a:p>
        </p:txBody>
      </p:sp>
      <p:sp>
        <p:nvSpPr>
          <p:cNvPr id="3" name="Sous-titre 2"/>
          <p:cNvSpPr>
            <a:spLocks noGrp="1"/>
          </p:cNvSpPr>
          <p:nvPr>
            <p:ph type="subTitle" idx="1"/>
          </p:nvPr>
        </p:nvSpPr>
        <p:spPr>
          <a:xfrm>
            <a:off x="899592" y="1988840"/>
            <a:ext cx="7776864" cy="1752600"/>
          </a:xfrm>
        </p:spPr>
        <p:txBody>
          <a:bodyPr>
            <a:normAutofit fontScale="32500" lnSpcReduction="20000"/>
          </a:bodyPr>
          <a:lstStyle/>
          <a:p>
            <a:r>
              <a:rPr lang="fr-BE" sz="9600" b="1" dirty="0" smtClean="0">
                <a:solidFill>
                  <a:schemeClr val="tx1"/>
                </a:solidFill>
              </a:rPr>
              <a:t>Développer un outil permettant à l’agriculteur d’être informé en temps réel de la qualité de la pulvérisation et de la dérive dans les zones adjacentes</a:t>
            </a:r>
            <a:endParaRPr lang="fr-BE" sz="9600" dirty="0">
              <a:solidFill>
                <a:schemeClr val="tx1"/>
              </a:solidFill>
            </a:endParaRPr>
          </a:p>
        </p:txBody>
      </p:sp>
      <p:pic>
        <p:nvPicPr>
          <p:cNvPr id="2050"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3</a:t>
            </a:fld>
            <a:endParaRPr lang="fr-BE">
              <a:solidFill>
                <a:schemeClr val="tx1">
                  <a:lumMod val="85000"/>
                  <a:lumOff val="15000"/>
                </a:schemeClr>
              </a:solidFill>
            </a:endParaRPr>
          </a:p>
        </p:txBody>
      </p:sp>
      <p:sp>
        <p:nvSpPr>
          <p:cNvPr id="7" name="Rectangle 6"/>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1763157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124744"/>
            <a:ext cx="7772400" cy="432048"/>
          </a:xfrm>
        </p:spPr>
        <p:txBody>
          <a:bodyPr>
            <a:normAutofit fontScale="90000"/>
          </a:bodyPr>
          <a:lstStyle/>
          <a:p>
            <a:r>
              <a:rPr lang="fr-BE" dirty="0" smtClean="0">
                <a:solidFill>
                  <a:schemeClr val="tx1">
                    <a:lumMod val="85000"/>
                    <a:lumOff val="15000"/>
                  </a:schemeClr>
                </a:solidFill>
              </a:rPr>
              <a:t>Idée maîtresse</a:t>
            </a:r>
            <a:endParaRPr lang="fr-BE" sz="3000" dirty="0">
              <a:solidFill>
                <a:schemeClr val="tx1">
                  <a:lumMod val="85000"/>
                  <a:lumOff val="15000"/>
                </a:schemeClr>
              </a:solidFill>
            </a:endParaRPr>
          </a:p>
        </p:txBody>
      </p:sp>
      <p:sp>
        <p:nvSpPr>
          <p:cNvPr id="3" name="Sous-titre 2"/>
          <p:cNvSpPr>
            <a:spLocks noGrp="1"/>
          </p:cNvSpPr>
          <p:nvPr>
            <p:ph type="subTitle" idx="1"/>
          </p:nvPr>
        </p:nvSpPr>
        <p:spPr>
          <a:xfrm>
            <a:off x="899592" y="1988840"/>
            <a:ext cx="7776864" cy="1752600"/>
          </a:xfrm>
        </p:spPr>
        <p:txBody>
          <a:bodyPr>
            <a:normAutofit fontScale="25000" lnSpcReduction="20000"/>
          </a:bodyPr>
          <a:lstStyle/>
          <a:p>
            <a:pPr marL="1143000" indent="-1143000" algn="just">
              <a:buFontTx/>
              <a:buChar char="-"/>
            </a:pPr>
            <a:r>
              <a:rPr lang="fr-BE" sz="9600" b="1" dirty="0" smtClean="0">
                <a:solidFill>
                  <a:schemeClr val="tx1"/>
                </a:solidFill>
              </a:rPr>
              <a:t>La répartition des produits dans la zone traitée et dérive hors cible résultent d’un phénomène déterministe sous l’influence des conditions météorologiques et opératoires au moment de l’application </a:t>
            </a:r>
          </a:p>
          <a:p>
            <a:pPr marL="1143000" indent="-1143000" algn="just">
              <a:buFontTx/>
              <a:buChar char="-"/>
            </a:pPr>
            <a:r>
              <a:rPr lang="fr-BE" sz="9600" b="1" dirty="0" smtClean="0">
                <a:solidFill>
                  <a:schemeClr val="tx1"/>
                </a:solidFill>
              </a:rPr>
              <a:t>Pour correctement les prédire, il faut connaître précisément les conditions opératoires et météorologiques en cours d’application et donc  mesurer toutes celles qui ont un impact significatif ainsi que disposer d’un outil de simulation rapide et reposant sur des bases physiques solides</a:t>
            </a:r>
          </a:p>
          <a:p>
            <a:pPr marL="1143000" indent="-1143000" algn="just">
              <a:buFontTx/>
              <a:buChar char="-"/>
            </a:pPr>
            <a:endParaRPr lang="fr-BE" sz="9600" dirty="0">
              <a:solidFill>
                <a:schemeClr val="tx1"/>
              </a:solidFill>
            </a:endParaRPr>
          </a:p>
        </p:txBody>
      </p:sp>
      <p:pic>
        <p:nvPicPr>
          <p:cNvPr id="2050"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4</a:t>
            </a:fld>
            <a:endParaRPr lang="fr-BE">
              <a:solidFill>
                <a:schemeClr val="tx1">
                  <a:lumMod val="85000"/>
                  <a:lumOff val="15000"/>
                </a:schemeClr>
              </a:solidFill>
            </a:endParaRPr>
          </a:p>
        </p:txBody>
      </p:sp>
      <p:sp>
        <p:nvSpPr>
          <p:cNvPr id="7" name="Rectangle 6"/>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433591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124744"/>
            <a:ext cx="7772400" cy="432048"/>
          </a:xfrm>
        </p:spPr>
        <p:txBody>
          <a:bodyPr>
            <a:normAutofit fontScale="90000"/>
          </a:bodyPr>
          <a:lstStyle/>
          <a:p>
            <a:r>
              <a:rPr lang="fr-BE" dirty="0" smtClean="0">
                <a:solidFill>
                  <a:schemeClr val="tx1">
                    <a:lumMod val="85000"/>
                    <a:lumOff val="15000"/>
                  </a:schemeClr>
                </a:solidFill>
              </a:rPr>
              <a:t>Moyens</a:t>
            </a:r>
            <a:endParaRPr lang="fr-BE" sz="3000" dirty="0">
              <a:solidFill>
                <a:schemeClr val="tx1">
                  <a:lumMod val="85000"/>
                  <a:lumOff val="15000"/>
                </a:schemeClr>
              </a:solidFill>
            </a:endParaRPr>
          </a:p>
        </p:txBody>
      </p:sp>
      <p:sp>
        <p:nvSpPr>
          <p:cNvPr id="3" name="Sous-titre 2"/>
          <p:cNvSpPr>
            <a:spLocks noGrp="1"/>
          </p:cNvSpPr>
          <p:nvPr>
            <p:ph type="subTitle" idx="1"/>
          </p:nvPr>
        </p:nvSpPr>
        <p:spPr>
          <a:xfrm>
            <a:off x="899592" y="1988840"/>
            <a:ext cx="7776864" cy="3672408"/>
          </a:xfrm>
        </p:spPr>
        <p:txBody>
          <a:bodyPr>
            <a:normAutofit fontScale="32500" lnSpcReduction="20000"/>
          </a:bodyPr>
          <a:lstStyle/>
          <a:p>
            <a:pPr marL="1143000" indent="-1143000" algn="just">
              <a:buFontTx/>
              <a:buChar char="-"/>
            </a:pPr>
            <a:r>
              <a:rPr lang="fr-BE" sz="9600" b="1" dirty="0" smtClean="0">
                <a:solidFill>
                  <a:schemeClr val="tx1"/>
                </a:solidFill>
              </a:rPr>
              <a:t>Une chaîne de mesure embarquée permettant de suivre les paramètres opératoires du pulvérisateur ainsi que les conditions météorologiques</a:t>
            </a:r>
          </a:p>
          <a:p>
            <a:pPr marL="1143000" indent="-1143000" algn="just">
              <a:buFontTx/>
              <a:buChar char="-"/>
            </a:pPr>
            <a:r>
              <a:rPr lang="fr-BE" sz="9600" b="1" dirty="0" smtClean="0">
                <a:solidFill>
                  <a:schemeClr val="tx1"/>
                </a:solidFill>
              </a:rPr>
              <a:t>Un modèle de transport permettant de simuler le transport des gouttes depuis la buse jusqu’à son dépôt</a:t>
            </a:r>
          </a:p>
        </p:txBody>
      </p:sp>
      <p:pic>
        <p:nvPicPr>
          <p:cNvPr id="2050"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5</a:t>
            </a:fld>
            <a:endParaRPr lang="fr-BE">
              <a:solidFill>
                <a:schemeClr val="tx1">
                  <a:lumMod val="85000"/>
                  <a:lumOff val="15000"/>
                </a:schemeClr>
              </a:solidFill>
            </a:endParaRPr>
          </a:p>
        </p:txBody>
      </p:sp>
      <p:sp>
        <p:nvSpPr>
          <p:cNvPr id="7" name="Rectangle 6"/>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163820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340768"/>
            <a:ext cx="7772400" cy="432048"/>
          </a:xfrm>
        </p:spPr>
        <p:txBody>
          <a:bodyPr>
            <a:normAutofit fontScale="90000"/>
          </a:bodyPr>
          <a:lstStyle/>
          <a:p>
            <a:r>
              <a:rPr lang="fr-BE" dirty="0" smtClean="0">
                <a:solidFill>
                  <a:schemeClr val="tx1">
                    <a:lumMod val="85000"/>
                    <a:lumOff val="15000"/>
                  </a:schemeClr>
                </a:solidFill>
              </a:rPr>
              <a:t>La chaîne de mesure embarquée</a:t>
            </a:r>
            <a:endParaRPr lang="fr-BE" sz="3000" dirty="0">
              <a:solidFill>
                <a:schemeClr val="tx1">
                  <a:lumMod val="85000"/>
                  <a:lumOff val="15000"/>
                </a:schemeClr>
              </a:solidFill>
            </a:endParaRPr>
          </a:p>
        </p:txBody>
      </p:sp>
      <p:pic>
        <p:nvPicPr>
          <p:cNvPr id="2050"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6</a:t>
            </a:fld>
            <a:endParaRPr lang="fr-BE">
              <a:solidFill>
                <a:schemeClr val="tx1">
                  <a:lumMod val="85000"/>
                  <a:lumOff val="15000"/>
                </a:schemeClr>
              </a:solidFill>
            </a:endParaRPr>
          </a:p>
        </p:txBody>
      </p:sp>
      <p:pic>
        <p:nvPicPr>
          <p:cNvPr id="7" name="Picture 7" descr="Pulvérisateur_capteur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946672"/>
            <a:ext cx="6408737"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ous-titre 4"/>
          <p:cNvSpPr>
            <a:spLocks noGrp="1"/>
          </p:cNvSpPr>
          <p:nvPr>
            <p:ph type="subTitle" idx="1"/>
          </p:nvPr>
        </p:nvSpPr>
        <p:spPr/>
        <p:txBody>
          <a:bodyPr/>
          <a:lstStyle/>
          <a:p>
            <a:endParaRPr lang="fr-BE"/>
          </a:p>
        </p:txBody>
      </p:sp>
      <p:sp>
        <p:nvSpPr>
          <p:cNvPr id="6" name="ZoneTexte 5"/>
          <p:cNvSpPr txBox="1"/>
          <p:nvPr/>
        </p:nvSpPr>
        <p:spPr>
          <a:xfrm>
            <a:off x="4067944" y="5373216"/>
            <a:ext cx="792088" cy="400110"/>
          </a:xfrm>
          <a:prstGeom prst="rect">
            <a:avLst/>
          </a:prstGeom>
          <a:solidFill>
            <a:schemeClr val="bg1"/>
          </a:solidFill>
        </p:spPr>
        <p:txBody>
          <a:bodyPr wrap="square" rtlCol="0">
            <a:spAutoFit/>
          </a:bodyPr>
          <a:lstStyle/>
          <a:p>
            <a:pPr algn="ctr"/>
            <a:r>
              <a:rPr lang="fr-BE" sz="1000" dirty="0" smtClean="0"/>
              <a:t>Traceur fluorescent</a:t>
            </a:r>
            <a:endParaRPr lang="fr-BE" sz="1000" dirty="0"/>
          </a:p>
        </p:txBody>
      </p:sp>
      <p:sp>
        <p:nvSpPr>
          <p:cNvPr id="9" name="Rectangle 8"/>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163820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BE" sz="3000" dirty="0" smtClean="0">
                <a:solidFill>
                  <a:schemeClr val="tx1">
                    <a:lumMod val="85000"/>
                    <a:lumOff val="15000"/>
                  </a:schemeClr>
                </a:solidFill>
              </a:rPr>
              <a:t>La chaîne de </a:t>
            </a:r>
            <a:br>
              <a:rPr lang="fr-BE" sz="3000" dirty="0" smtClean="0">
                <a:solidFill>
                  <a:schemeClr val="tx1">
                    <a:lumMod val="85000"/>
                    <a:lumOff val="15000"/>
                  </a:schemeClr>
                </a:solidFill>
              </a:rPr>
            </a:br>
            <a:r>
              <a:rPr lang="fr-BE" sz="3000" dirty="0" smtClean="0">
                <a:solidFill>
                  <a:schemeClr val="tx1">
                    <a:lumMod val="85000"/>
                    <a:lumOff val="15000"/>
                  </a:schemeClr>
                </a:solidFill>
              </a:rPr>
              <a:t>mesure embarquée</a:t>
            </a:r>
            <a:endParaRPr lang="fr-BE" sz="3000" dirty="0">
              <a:solidFill>
                <a:schemeClr val="tx1">
                  <a:lumMod val="85000"/>
                  <a:lumOff val="15000"/>
                </a:schemeClr>
              </a:solidFill>
            </a:endParaRPr>
          </a:p>
        </p:txBody>
      </p:sp>
      <p:sp>
        <p:nvSpPr>
          <p:cNvPr id="3" name="Espace réservé du contenu 2"/>
          <p:cNvSpPr>
            <a:spLocks noGrp="1"/>
          </p:cNvSpPr>
          <p:nvPr>
            <p:ph idx="1"/>
          </p:nvPr>
        </p:nvSpPr>
        <p:spPr>
          <a:xfrm>
            <a:off x="467544" y="1556792"/>
            <a:ext cx="8229600" cy="4525963"/>
          </a:xfrm>
        </p:spPr>
        <p:txBody>
          <a:bodyPr>
            <a:normAutofit fontScale="92500" lnSpcReduction="10000"/>
          </a:bodyPr>
          <a:lstStyle/>
          <a:p>
            <a:pPr marL="514350" indent="-514350">
              <a:buFont typeface="+mj-lt"/>
              <a:buAutoNum type="arabicPeriod"/>
            </a:pPr>
            <a:r>
              <a:rPr lang="fr-BE" sz="2400" i="1" dirty="0" smtClean="0">
                <a:solidFill>
                  <a:schemeClr val="tx1">
                    <a:lumMod val="85000"/>
                    <a:lumOff val="15000"/>
                  </a:schemeClr>
                </a:solidFill>
              </a:rPr>
              <a:t>Anémomètre </a:t>
            </a:r>
            <a:r>
              <a:rPr lang="fr-BE" sz="2400" i="1" dirty="0" smtClean="0">
                <a:solidFill>
                  <a:schemeClr val="tx1">
                    <a:lumMod val="85000"/>
                    <a:lumOff val="15000"/>
                  </a:schemeClr>
                </a:solidFill>
              </a:rPr>
              <a:t>à ultrasons </a:t>
            </a:r>
            <a:r>
              <a:rPr lang="fr-BE" sz="2400" i="1" dirty="0" err="1" smtClean="0">
                <a:solidFill>
                  <a:schemeClr val="tx1">
                    <a:lumMod val="85000"/>
                    <a:lumOff val="15000"/>
                  </a:schemeClr>
                </a:solidFill>
              </a:rPr>
              <a:t>biaxial</a:t>
            </a:r>
            <a:r>
              <a:rPr lang="fr-BE" sz="2400" i="1" dirty="0" smtClean="0">
                <a:solidFill>
                  <a:schemeClr val="tx1">
                    <a:lumMod val="85000"/>
                    <a:lumOff val="15000"/>
                  </a:schemeClr>
                </a:solidFill>
              </a:rPr>
              <a:t>. Capteur simple, robuste, bon marché pour connaître la vitesse et direction du vent par rapport au pulvérisateur à une fréquence de 4 Hz</a:t>
            </a:r>
          </a:p>
          <a:p>
            <a:pPr marL="514350" indent="-514350">
              <a:buFont typeface="+mj-lt"/>
              <a:buAutoNum type="arabicPeriod"/>
            </a:pPr>
            <a:r>
              <a:rPr lang="fr-BE" sz="2400" i="1" dirty="0" smtClean="0">
                <a:solidFill>
                  <a:schemeClr val="tx1">
                    <a:lumMod val="85000"/>
                    <a:lumOff val="15000"/>
                  </a:schemeClr>
                </a:solidFill>
              </a:rPr>
              <a:t>Capteur humidité-température pour déterminer l’évaporation des gouttes</a:t>
            </a:r>
          </a:p>
          <a:p>
            <a:pPr marL="514350" indent="-514350">
              <a:buFont typeface="+mj-lt"/>
              <a:buAutoNum type="arabicPeriod"/>
            </a:pPr>
            <a:r>
              <a:rPr lang="fr-BE" sz="2400" i="1" dirty="0" smtClean="0">
                <a:solidFill>
                  <a:schemeClr val="tx1">
                    <a:lumMod val="85000"/>
                    <a:lumOff val="15000"/>
                  </a:schemeClr>
                </a:solidFill>
              </a:rPr>
              <a:t>GPS + capteur de vitesse pour le positionnement absolu et la vitesse moyenne des buses</a:t>
            </a:r>
          </a:p>
          <a:p>
            <a:pPr marL="514350" indent="-514350">
              <a:buFont typeface="+mj-lt"/>
              <a:buAutoNum type="arabicPeriod"/>
            </a:pPr>
            <a:r>
              <a:rPr lang="fr-BE" sz="2400" i="1" dirty="0" smtClean="0">
                <a:solidFill>
                  <a:schemeClr val="tx1">
                    <a:lumMod val="85000"/>
                    <a:lumOff val="15000"/>
                  </a:schemeClr>
                </a:solidFill>
              </a:rPr>
              <a:t>Distance-mètres pour la mesure de la hauteur des buses par rapport à la culture</a:t>
            </a:r>
          </a:p>
          <a:p>
            <a:pPr marL="514350" indent="-514350">
              <a:buFont typeface="+mj-lt"/>
              <a:buAutoNum type="arabicPeriod"/>
            </a:pPr>
            <a:r>
              <a:rPr lang="fr-BE" sz="2400" i="1" dirty="0" smtClean="0">
                <a:solidFill>
                  <a:schemeClr val="tx1">
                    <a:lumMod val="85000"/>
                    <a:lumOff val="15000"/>
                  </a:schemeClr>
                </a:solidFill>
              </a:rPr>
              <a:t>Accéléromètres pour la mesure des variations de vitesse des buses par rapport à la vitesse moyenne du pulvérisateur</a:t>
            </a:r>
          </a:p>
          <a:p>
            <a:pPr marL="514350" indent="-514350">
              <a:buFont typeface="+mj-lt"/>
              <a:buAutoNum type="arabicPeriod"/>
            </a:pPr>
            <a:r>
              <a:rPr lang="fr-BE" sz="2400" i="1" dirty="0" smtClean="0">
                <a:solidFill>
                  <a:schemeClr val="tx1">
                    <a:lumMod val="85000"/>
                    <a:lumOff val="15000"/>
                  </a:schemeClr>
                </a:solidFill>
              </a:rPr>
              <a:t>Débitmètre, capteur de pression et mesure d’état  des électrovannes pour le débit aux buses et la </a:t>
            </a:r>
            <a:r>
              <a:rPr lang="fr-BE" sz="2400" i="1" dirty="0" err="1" smtClean="0">
                <a:solidFill>
                  <a:schemeClr val="tx1">
                    <a:lumMod val="85000"/>
                    <a:lumOff val="15000"/>
                  </a:schemeClr>
                </a:solidFill>
              </a:rPr>
              <a:t>granulometrie</a:t>
            </a:r>
            <a:r>
              <a:rPr lang="fr-BE" sz="2400" i="1" dirty="0" smtClean="0">
                <a:solidFill>
                  <a:schemeClr val="tx1">
                    <a:lumMod val="85000"/>
                    <a:lumOff val="15000"/>
                  </a:schemeClr>
                </a:solidFill>
              </a:rPr>
              <a:t>. </a:t>
            </a:r>
          </a:p>
          <a:p>
            <a:pPr marL="514350" indent="-514350">
              <a:buFont typeface="+mj-lt"/>
              <a:buAutoNum type="arabicPeriod"/>
            </a:pPr>
            <a:endParaRPr lang="fr-BE" sz="2600" i="1" dirty="0">
              <a:solidFill>
                <a:schemeClr val="tx1">
                  <a:lumMod val="85000"/>
                  <a:lumOff val="15000"/>
                </a:schemeClr>
              </a:solidFill>
            </a:endParaRPr>
          </a:p>
          <a:p>
            <a:pPr marL="514350" indent="-514350">
              <a:buFont typeface="+mj-lt"/>
              <a:buAutoNum type="arabicPeriod"/>
            </a:pPr>
            <a:endParaRPr lang="fr-BE" sz="2600" i="1" dirty="0" smtClean="0">
              <a:solidFill>
                <a:schemeClr val="tx1">
                  <a:lumMod val="85000"/>
                  <a:lumOff val="15000"/>
                </a:schemeClr>
              </a:solidFill>
            </a:endParaRPr>
          </a:p>
          <a:p>
            <a:pPr marL="514350" indent="-514350">
              <a:buFont typeface="+mj-lt"/>
              <a:buAutoNum type="arabicPeriod"/>
            </a:pPr>
            <a:endParaRPr lang="fr-BE" sz="2600" i="1" dirty="0" smtClean="0">
              <a:solidFill>
                <a:schemeClr val="tx1">
                  <a:lumMod val="85000"/>
                  <a:lumOff val="15000"/>
                </a:schemeClr>
              </a:solidFill>
            </a:endParaRPr>
          </a:p>
          <a:p>
            <a:pPr marL="514350" indent="-514350">
              <a:buFont typeface="+mj-lt"/>
              <a:buAutoNum type="arabicPeriod"/>
            </a:pPr>
            <a:endParaRPr lang="fr-BE" dirty="0" smtClean="0">
              <a:solidFill>
                <a:schemeClr val="tx1">
                  <a:lumMod val="85000"/>
                  <a:lumOff val="15000"/>
                </a:schemeClr>
              </a:solidFill>
            </a:endParaRPr>
          </a:p>
          <a:p>
            <a:pPr marL="514350" indent="-514350">
              <a:buFont typeface="+mj-lt"/>
              <a:buAutoNum type="arabicPeriod"/>
            </a:pPr>
            <a:endParaRPr lang="fr-BE" dirty="0">
              <a:solidFill>
                <a:schemeClr val="tx1">
                  <a:lumMod val="85000"/>
                  <a:lumOff val="15000"/>
                </a:schemeClr>
              </a:solidFill>
            </a:endParaRPr>
          </a:p>
        </p:txBody>
      </p:sp>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7</a:t>
            </a:fld>
            <a:endParaRPr lang="fr-BE">
              <a:solidFill>
                <a:schemeClr val="tx1">
                  <a:lumMod val="85000"/>
                  <a:lumOff val="15000"/>
                </a:schemeClr>
              </a:solidFill>
            </a:endParaRPr>
          </a:p>
        </p:txBody>
      </p:sp>
      <p:pic>
        <p:nvPicPr>
          <p:cNvPr id="5"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4259539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268760"/>
            <a:ext cx="8229600" cy="1143000"/>
          </a:xfrm>
          <a:noFill/>
        </p:spPr>
        <p:txBody>
          <a:bodyPr/>
          <a:lstStyle/>
          <a:p>
            <a:r>
              <a:rPr lang="fr-BE" sz="3000" dirty="0" smtClean="0">
                <a:solidFill>
                  <a:schemeClr val="tx1">
                    <a:lumMod val="85000"/>
                    <a:lumOff val="15000"/>
                  </a:schemeClr>
                </a:solidFill>
              </a:rPr>
              <a:t>Traitement de signal de la chaîne de mesure embarquée</a:t>
            </a:r>
            <a:endParaRPr lang="fr-BE" sz="3000" dirty="0">
              <a:solidFill>
                <a:schemeClr val="tx1">
                  <a:lumMod val="85000"/>
                  <a:lumOff val="15000"/>
                </a:schemeClr>
              </a:solidFill>
            </a:endParaRPr>
          </a:p>
        </p:txBody>
      </p:sp>
      <p:sp>
        <p:nvSpPr>
          <p:cNvPr id="3" name="Espace réservé du contenu 2"/>
          <p:cNvSpPr>
            <a:spLocks noGrp="1"/>
          </p:cNvSpPr>
          <p:nvPr>
            <p:ph idx="1"/>
          </p:nvPr>
        </p:nvSpPr>
        <p:spPr>
          <a:xfrm>
            <a:off x="467544" y="2780928"/>
            <a:ext cx="8229600" cy="3301827"/>
          </a:xfrm>
        </p:spPr>
        <p:txBody>
          <a:bodyPr>
            <a:normAutofit/>
          </a:bodyPr>
          <a:lstStyle/>
          <a:p>
            <a:pPr marL="514350" indent="-514350">
              <a:buFont typeface="+mj-lt"/>
              <a:buAutoNum type="arabicPeriod"/>
            </a:pPr>
            <a:r>
              <a:rPr lang="fr-BE" sz="2400" i="1" dirty="0" smtClean="0">
                <a:solidFill>
                  <a:schemeClr val="tx1">
                    <a:lumMod val="85000"/>
                    <a:lumOff val="15000"/>
                  </a:schemeClr>
                </a:solidFill>
              </a:rPr>
              <a:t>Calcul du temps passé par les buses à différentes positions dans le plan avec une résolution de 50 cm x 50 cm</a:t>
            </a:r>
          </a:p>
          <a:p>
            <a:pPr marL="514350" indent="-514350">
              <a:buFont typeface="+mj-lt"/>
              <a:buAutoNum type="arabicPeriod"/>
            </a:pPr>
            <a:r>
              <a:rPr lang="fr-BE" sz="2400" i="1" dirty="0" smtClean="0">
                <a:solidFill>
                  <a:schemeClr val="tx1">
                    <a:lumMod val="85000"/>
                    <a:lumOff val="15000"/>
                  </a:schemeClr>
                </a:solidFill>
              </a:rPr>
              <a:t>Pour chacune des buses, détermination des conditions opératoires: débit, pression, hauteur par rapport à la culture, température, humidité relative</a:t>
            </a:r>
          </a:p>
          <a:p>
            <a:pPr marL="514350" indent="-514350">
              <a:buFont typeface="+mj-lt"/>
              <a:buAutoNum type="arabicPeriod"/>
            </a:pPr>
            <a:r>
              <a:rPr lang="fr-BE" sz="2400" i="1" dirty="0" smtClean="0">
                <a:solidFill>
                  <a:schemeClr val="tx1">
                    <a:lumMod val="85000"/>
                    <a:lumOff val="15000"/>
                  </a:schemeClr>
                </a:solidFill>
              </a:rPr>
              <a:t>Pour chacune des positions, calcul de la direction et de la vitesse du vent durant les 30 secondes qui suivent l’émission</a:t>
            </a:r>
          </a:p>
          <a:p>
            <a:pPr marL="514350" indent="-514350">
              <a:buFont typeface="+mj-lt"/>
              <a:buAutoNum type="arabicPeriod"/>
            </a:pPr>
            <a:endParaRPr lang="fr-BE" sz="2600" i="1" dirty="0">
              <a:solidFill>
                <a:schemeClr val="tx1">
                  <a:lumMod val="85000"/>
                  <a:lumOff val="15000"/>
                </a:schemeClr>
              </a:solidFill>
            </a:endParaRPr>
          </a:p>
          <a:p>
            <a:pPr marL="514350" indent="-514350">
              <a:buFont typeface="+mj-lt"/>
              <a:buAutoNum type="arabicPeriod"/>
            </a:pPr>
            <a:endParaRPr lang="fr-BE" sz="2600" i="1" dirty="0" smtClean="0">
              <a:solidFill>
                <a:schemeClr val="tx1">
                  <a:lumMod val="85000"/>
                  <a:lumOff val="15000"/>
                </a:schemeClr>
              </a:solidFill>
            </a:endParaRPr>
          </a:p>
          <a:p>
            <a:pPr marL="514350" indent="-514350">
              <a:buFont typeface="+mj-lt"/>
              <a:buAutoNum type="arabicPeriod"/>
            </a:pPr>
            <a:endParaRPr lang="fr-BE" sz="2600" i="1" dirty="0" smtClean="0">
              <a:solidFill>
                <a:schemeClr val="tx1">
                  <a:lumMod val="85000"/>
                  <a:lumOff val="15000"/>
                </a:schemeClr>
              </a:solidFill>
            </a:endParaRPr>
          </a:p>
          <a:p>
            <a:pPr marL="514350" indent="-514350">
              <a:buFont typeface="+mj-lt"/>
              <a:buAutoNum type="arabicPeriod"/>
            </a:pPr>
            <a:endParaRPr lang="fr-BE" dirty="0" smtClean="0">
              <a:solidFill>
                <a:schemeClr val="tx1">
                  <a:lumMod val="85000"/>
                  <a:lumOff val="15000"/>
                </a:schemeClr>
              </a:solidFill>
            </a:endParaRPr>
          </a:p>
          <a:p>
            <a:pPr marL="514350" indent="-514350">
              <a:buFont typeface="+mj-lt"/>
              <a:buAutoNum type="arabicPeriod"/>
            </a:pPr>
            <a:endParaRPr lang="fr-BE" dirty="0">
              <a:solidFill>
                <a:schemeClr val="tx1">
                  <a:lumMod val="85000"/>
                  <a:lumOff val="15000"/>
                </a:schemeClr>
              </a:solidFill>
            </a:endParaRPr>
          </a:p>
        </p:txBody>
      </p:sp>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8</a:t>
            </a:fld>
            <a:endParaRPr lang="fr-BE">
              <a:solidFill>
                <a:schemeClr val="tx1">
                  <a:lumMod val="85000"/>
                  <a:lumOff val="15000"/>
                </a:schemeClr>
              </a:solidFill>
            </a:endParaRPr>
          </a:p>
        </p:txBody>
      </p:sp>
      <p:pic>
        <p:nvPicPr>
          <p:cNvPr id="5"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2436757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fr-BE" sz="3000" dirty="0" smtClean="0">
                <a:solidFill>
                  <a:schemeClr val="tx1">
                    <a:lumMod val="85000"/>
                    <a:lumOff val="15000"/>
                  </a:schemeClr>
                </a:solidFill>
              </a:rPr>
              <a:t>Le choix du modèle</a:t>
            </a:r>
            <a:endParaRPr lang="fr-BE" sz="3000" dirty="0">
              <a:solidFill>
                <a:schemeClr val="tx1">
                  <a:lumMod val="85000"/>
                  <a:lumOff val="15000"/>
                </a:schemeClr>
              </a:solidFill>
            </a:endParaRPr>
          </a:p>
        </p:txBody>
      </p:sp>
      <p:sp>
        <p:nvSpPr>
          <p:cNvPr id="3" name="Espace réservé du contenu 2"/>
          <p:cNvSpPr>
            <a:spLocks noGrp="1"/>
          </p:cNvSpPr>
          <p:nvPr>
            <p:ph idx="1"/>
          </p:nvPr>
        </p:nvSpPr>
        <p:spPr>
          <a:xfrm>
            <a:off x="467544" y="1556792"/>
            <a:ext cx="8229600" cy="4525963"/>
          </a:xfrm>
        </p:spPr>
        <p:txBody>
          <a:bodyPr>
            <a:normAutofit lnSpcReduction="10000"/>
          </a:bodyPr>
          <a:lstStyle/>
          <a:p>
            <a:pPr marL="514350" indent="-514350">
              <a:buFont typeface="+mj-lt"/>
              <a:buAutoNum type="arabicPeriod"/>
            </a:pPr>
            <a:r>
              <a:rPr lang="fr-BE" sz="2400" i="1" dirty="0" smtClean="0">
                <a:solidFill>
                  <a:schemeClr val="tx1">
                    <a:lumMod val="85000"/>
                    <a:lumOff val="15000"/>
                  </a:schemeClr>
                </a:solidFill>
              </a:rPr>
              <a:t>Le modèle doit avoir une base physique solide pour être robuste par rapport aux conditions opératoires</a:t>
            </a:r>
          </a:p>
          <a:p>
            <a:pPr marL="514350" indent="-514350">
              <a:buFont typeface="+mj-lt"/>
              <a:buAutoNum type="arabicPeriod"/>
            </a:pPr>
            <a:r>
              <a:rPr lang="fr-BE" sz="2400" i="1" dirty="0" smtClean="0">
                <a:solidFill>
                  <a:schemeClr val="tx1">
                    <a:lumMod val="85000"/>
                    <a:lumOff val="15000"/>
                  </a:schemeClr>
                </a:solidFill>
              </a:rPr>
              <a:t>Le modèle doit être peu gourmand en temps de calcul en vue d’offrir la possibilité d’implantation en temps réel. </a:t>
            </a:r>
          </a:p>
          <a:p>
            <a:pPr marL="0" indent="0">
              <a:buNone/>
            </a:pPr>
            <a:endParaRPr lang="fr-BE" sz="2600" i="1" dirty="0" smtClean="0">
              <a:solidFill>
                <a:schemeClr val="tx1">
                  <a:lumMod val="85000"/>
                  <a:lumOff val="15000"/>
                </a:schemeClr>
              </a:solidFill>
            </a:endParaRPr>
          </a:p>
          <a:p>
            <a:pPr marL="0" indent="0">
              <a:buNone/>
            </a:pPr>
            <a:r>
              <a:rPr lang="fr-BE" sz="2600" i="1" dirty="0" smtClean="0">
                <a:solidFill>
                  <a:schemeClr val="tx1">
                    <a:lumMod val="85000"/>
                    <a:lumOff val="15000"/>
                  </a:schemeClr>
                </a:solidFill>
              </a:rPr>
              <a:t>Le phénomène étant purement déterministe, il s’agit de trouver un compromis qui permette de limiter la puissance de calcul en posant une composante aléatoire à la limite entre ce qui est mesuré et ce qui ne n’est pas. Pour ce faire, le choix s’est porté vers un modèle de diffusion-advection de type panache gaussien incliné. </a:t>
            </a:r>
          </a:p>
          <a:p>
            <a:pPr marL="514350" indent="-514350">
              <a:buFont typeface="+mj-lt"/>
              <a:buAutoNum type="arabicPeriod"/>
            </a:pPr>
            <a:endParaRPr lang="fr-BE" dirty="0" smtClean="0">
              <a:solidFill>
                <a:schemeClr val="tx1">
                  <a:lumMod val="85000"/>
                  <a:lumOff val="15000"/>
                </a:schemeClr>
              </a:solidFill>
            </a:endParaRPr>
          </a:p>
          <a:p>
            <a:pPr marL="514350" indent="-514350">
              <a:buFont typeface="+mj-lt"/>
              <a:buAutoNum type="arabicPeriod"/>
            </a:pPr>
            <a:endParaRPr lang="fr-BE" dirty="0">
              <a:solidFill>
                <a:schemeClr val="tx1">
                  <a:lumMod val="85000"/>
                  <a:lumOff val="15000"/>
                </a:schemeClr>
              </a:solidFill>
            </a:endParaRPr>
          </a:p>
        </p:txBody>
      </p:sp>
      <p:sp>
        <p:nvSpPr>
          <p:cNvPr id="4" name="Espace réservé du numéro de diapositive 3"/>
          <p:cNvSpPr>
            <a:spLocks noGrp="1"/>
          </p:cNvSpPr>
          <p:nvPr>
            <p:ph type="sldNum" sz="quarter" idx="12"/>
          </p:nvPr>
        </p:nvSpPr>
        <p:spPr/>
        <p:txBody>
          <a:bodyPr/>
          <a:lstStyle/>
          <a:p>
            <a:fld id="{075363E3-C628-437B-A28E-362AFACC86BE}" type="slidenum">
              <a:rPr lang="fr-BE" smtClean="0">
                <a:solidFill>
                  <a:schemeClr val="tx1">
                    <a:lumMod val="85000"/>
                    <a:lumOff val="15000"/>
                  </a:schemeClr>
                </a:solidFill>
              </a:rPr>
              <a:t>9</a:t>
            </a:fld>
            <a:endParaRPr lang="fr-BE">
              <a:solidFill>
                <a:schemeClr val="tx1">
                  <a:lumMod val="85000"/>
                  <a:lumOff val="15000"/>
                </a:schemeClr>
              </a:solidFill>
            </a:endParaRPr>
          </a:p>
        </p:txBody>
      </p:sp>
      <p:pic>
        <p:nvPicPr>
          <p:cNvPr id="5" name="Picture 2" descr="C:\Users\Mathieu\Documents\Doctorat\Documents divers\logo_coul_texte_blason_cadre_300.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6534" y="188640"/>
            <a:ext cx="1596853" cy="11645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Mathieu\Documents\Doctorat\Documents divers\logoGxABT_couleur_RVB_HiR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32656"/>
            <a:ext cx="2459704" cy="8132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309320"/>
            <a:ext cx="2555776" cy="523220"/>
          </a:xfrm>
          <a:prstGeom prst="rect">
            <a:avLst/>
          </a:prstGeom>
        </p:spPr>
        <p:txBody>
          <a:bodyPr wrap="square">
            <a:spAutoFit/>
          </a:bodyPr>
          <a:lstStyle/>
          <a:p>
            <a:r>
              <a:rPr lang="fr-BE" sz="2800" b="1" dirty="0" smtClean="0">
                <a:solidFill>
                  <a:schemeClr val="bg1">
                    <a:lumMod val="75000"/>
                  </a:schemeClr>
                </a:solidFill>
              </a:rPr>
              <a:t>ECOTECHS'2011</a:t>
            </a:r>
            <a:endParaRPr lang="fr-BE" sz="2800" dirty="0">
              <a:solidFill>
                <a:schemeClr val="bg1">
                  <a:lumMod val="75000"/>
                </a:schemeClr>
              </a:solidFill>
            </a:endParaRPr>
          </a:p>
        </p:txBody>
      </p:sp>
    </p:spTree>
    <p:extLst>
      <p:ext uri="{BB962C8B-B14F-4D97-AF65-F5344CB8AC3E}">
        <p14:creationId xmlns:p14="http://schemas.microsoft.com/office/powerpoint/2010/main" val="2678177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1455</TotalTime>
  <Words>931</Words>
  <Application>Microsoft Office PowerPoint</Application>
  <PresentationFormat>Affichage à l'écran (4:3)</PresentationFormat>
  <Paragraphs>109</Paragraphs>
  <Slides>19</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19</vt:i4>
      </vt:variant>
    </vt:vector>
  </HeadingPairs>
  <TitlesOfParts>
    <vt:vector size="22" baseType="lpstr">
      <vt:lpstr>Thème Office</vt:lpstr>
      <vt:lpstr>Equation</vt:lpstr>
      <vt:lpstr>Feuille de calcul</vt:lpstr>
      <vt:lpstr>RTDrift MODELE PERMETTANT D’EVALUER EN TEMPS REEL LES RISQUES ENVIRONNEMENTAUX LIES A LA DERIVE DES PRODUITS PHYTOSANITAIRES </vt:lpstr>
      <vt:lpstr>Contexte</vt:lpstr>
      <vt:lpstr>Objectif</vt:lpstr>
      <vt:lpstr>Idée maîtresse</vt:lpstr>
      <vt:lpstr>Moyens</vt:lpstr>
      <vt:lpstr>La chaîne de mesure embarquée</vt:lpstr>
      <vt:lpstr>La chaîne de  mesure embarquée</vt:lpstr>
      <vt:lpstr>Traitement de signal de la chaîne de mesure embarquée</vt:lpstr>
      <vt:lpstr>Le choix du modèle</vt:lpstr>
      <vt:lpstr>Présentation PowerPoint</vt:lpstr>
      <vt:lpstr>     Adaptation du modèle</vt:lpstr>
      <vt:lpstr>Présentation PowerPoint</vt:lpstr>
      <vt:lpstr>Résultat  de la modélisation</vt:lpstr>
      <vt:lpstr>Validation  de la modélisation</vt:lpstr>
      <vt:lpstr>Modélisation  lors de traitements</vt:lpstr>
      <vt:lpstr>Exemple de modélisation  lors de traitements</vt:lpstr>
      <vt:lpstr>Problème des turbulences  de large échelle</vt:lpstr>
      <vt:lpstr>Conclusions</vt:lpstr>
      <vt:lpstr>Perspectives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VEGEPHY</dc:title>
  <dc:creator>Mathieu</dc:creator>
  <cp:lastModifiedBy>f.lebeau</cp:lastModifiedBy>
  <cp:revision>238</cp:revision>
  <cp:lastPrinted>2011-10-11T14:03:25Z</cp:lastPrinted>
  <dcterms:created xsi:type="dcterms:W3CDTF">2011-10-11T06:53:29Z</dcterms:created>
  <dcterms:modified xsi:type="dcterms:W3CDTF">2011-10-17T07:08:07Z</dcterms:modified>
</cp:coreProperties>
</file>