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9" r:id="rId3"/>
    <p:sldId id="264" r:id="rId4"/>
    <p:sldId id="295" r:id="rId5"/>
    <p:sldId id="296" r:id="rId6"/>
    <p:sldId id="297" r:id="rId7"/>
    <p:sldId id="306" r:id="rId8"/>
    <p:sldId id="307" r:id="rId9"/>
    <p:sldId id="308" r:id="rId10"/>
    <p:sldId id="300" r:id="rId11"/>
    <p:sldId id="309" r:id="rId12"/>
    <p:sldId id="312" r:id="rId13"/>
    <p:sldId id="324" r:id="rId14"/>
    <p:sldId id="310" r:id="rId15"/>
    <p:sldId id="325" r:id="rId16"/>
    <p:sldId id="327" r:id="rId17"/>
    <p:sldId id="328" r:id="rId18"/>
    <p:sldId id="329" r:id="rId19"/>
    <p:sldId id="330" r:id="rId20"/>
    <p:sldId id="332" r:id="rId21"/>
    <p:sldId id="319" r:id="rId22"/>
    <p:sldId id="331" r:id="rId23"/>
    <p:sldId id="321" r:id="rId24"/>
    <p:sldId id="322" r:id="rId25"/>
    <p:sldId id="323" r:id="rId26"/>
    <p:sldId id="326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4814"/>
    <a:srgbClr val="00495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7" autoAdjust="0"/>
  </p:normalViewPr>
  <p:slideViewPr>
    <p:cSldViewPr snapToGrid="0">
      <p:cViewPr>
        <p:scale>
          <a:sx n="107" d="100"/>
          <a:sy n="107" d="100"/>
        </p:scale>
        <p:origin x="-8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42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 dirty="0"/>
            </a:lvl1pPr>
          </a:lstStyle>
          <a:p>
            <a:pPr>
              <a:defRPr/>
            </a:pPr>
            <a:r>
              <a:rPr lang="fr-FR" dirty="0" smtClean="0"/>
              <a:t>S. Belboom &amp; A. Léonard</a:t>
            </a:r>
            <a:endParaRPr lang="fr-FR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 dirty="0" smtClean="0"/>
            </a:lvl1pPr>
          </a:lstStyle>
          <a:p>
            <a:pPr>
              <a:defRPr/>
            </a:pPr>
            <a:r>
              <a:rPr lang="fr-FR" dirty="0" smtClean="0"/>
              <a:t>27 juin 2011</a:t>
            </a:r>
            <a:endParaRPr lang="fr-FR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/>
            </a:lvl1pPr>
          </a:lstStyle>
          <a:p>
            <a:pPr>
              <a:defRPr/>
            </a:pPr>
            <a:fld id="{2E6FB1FB-51B8-485A-A687-7306E937E8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35578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S. Belboom &amp; A. Léonard</a:t>
            </a:r>
            <a:endParaRPr lang="fr-FR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fr-FR" dirty="0" smtClean="0"/>
              <a:t>27 juin 2011</a:t>
            </a:r>
            <a:endParaRPr lang="fr-FR" dirty="0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082BDB6-0532-468F-9952-EE673947850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408107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dirty="0" smtClean="0"/>
              <a:t>27 juin 2011</a:t>
            </a:r>
            <a:endParaRPr lang="fr-FR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E8FB9-EDC0-42D5-8C48-5395F4FAA25F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8437" name="Espace réservé de l'en-tête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FR" dirty="0" smtClean="0"/>
              <a:t>S. Belboom &amp; A. Léonard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0" tIns="47695" rIns="95390" bIns="47695" anchor="b"/>
          <a:lstStyle/>
          <a:p>
            <a:pPr defTabSz="954088"/>
            <a:r>
              <a:rPr lang="fr-FR" sz="1300" b="0" dirty="0">
                <a:latin typeface="Arial" charset="0"/>
              </a:rPr>
              <a:t>15 décembre 2010</a:t>
            </a: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0" tIns="47695" rIns="95390" bIns="47695" anchor="b"/>
          <a:lstStyle/>
          <a:p>
            <a:pPr algn="r" defTabSz="954088"/>
            <a:fld id="{9B7D9068-040D-4612-A409-7225B47B1EA4}" type="slidenum">
              <a:rPr lang="fr-FR" sz="1300" b="0">
                <a:latin typeface="Arial" charset="0"/>
              </a:rPr>
              <a:pPr algn="r" defTabSz="954088"/>
              <a:t>2</a:t>
            </a:fld>
            <a:endParaRPr lang="fr-FR" sz="1300" b="0" dirty="0"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47110" name="Espace réservé de l'en-tête 6"/>
          <p:cNvSpPr txBox="1">
            <a:spLocks noGrp="1"/>
          </p:cNvSpPr>
          <p:nvPr/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0" tIns="47695" rIns="95390" bIns="47695"/>
          <a:lstStyle/>
          <a:p>
            <a:pPr defTabSz="954088"/>
            <a:r>
              <a:rPr lang="fr-FR" sz="1300" b="0" dirty="0">
                <a:latin typeface="Arial" charset="0"/>
              </a:rPr>
              <a:t>S. </a:t>
            </a:r>
            <a:r>
              <a:rPr lang="fr-FR" sz="1300" b="0" dirty="0" smtClean="0">
                <a:latin typeface="Arial" charset="0"/>
              </a:rPr>
              <a:t>Belboom</a:t>
            </a:r>
            <a:endParaRPr lang="fr-FR" sz="1300" b="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0" tIns="47695" rIns="95390" bIns="47695" anchor="b"/>
          <a:lstStyle/>
          <a:p>
            <a:pPr defTabSz="954088"/>
            <a:r>
              <a:rPr lang="fr-FR" sz="1300" b="0" dirty="0">
                <a:latin typeface="Arial" charset="0"/>
              </a:rPr>
              <a:t>15 décembre 2010</a:t>
            </a: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0" tIns="47695" rIns="95390" bIns="47695" anchor="b"/>
          <a:lstStyle/>
          <a:p>
            <a:pPr algn="r" defTabSz="954088"/>
            <a:fld id="{1A20BA95-BF87-4DF1-9DC1-50DC5104FC7B}" type="slidenum">
              <a:rPr lang="fr-FR" sz="1300" b="0">
                <a:latin typeface="Arial" charset="0"/>
              </a:rPr>
              <a:pPr algn="r" defTabSz="954088"/>
              <a:t>10</a:t>
            </a:fld>
            <a:endParaRPr lang="fr-FR" sz="1300" b="0" dirty="0"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53254" name="Espace réservé de l'en-tête 6"/>
          <p:cNvSpPr txBox="1">
            <a:spLocks noGrp="1"/>
          </p:cNvSpPr>
          <p:nvPr/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0" tIns="47695" rIns="95390" bIns="47695"/>
          <a:lstStyle/>
          <a:p>
            <a:pPr defTabSz="954088"/>
            <a:r>
              <a:rPr lang="fr-FR" sz="1300" b="0" dirty="0">
                <a:latin typeface="Arial" charset="0"/>
              </a:rPr>
              <a:t>S. </a:t>
            </a:r>
            <a:r>
              <a:rPr lang="fr-FR" sz="1300" b="0" dirty="0" smtClean="0">
                <a:latin typeface="Arial" charset="0"/>
              </a:rPr>
              <a:t>Belboom</a:t>
            </a:r>
            <a:endParaRPr lang="fr-FR" sz="1300" b="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S. Belboom &amp; A. Léonard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27 juin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2BDB6-0532-468F-9952-EE673947850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914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DD4814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BE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DD48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BE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10288"/>
            <a:ext cx="995363" cy="728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" name="Picture 10" descr="LGC_logo_R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6154738"/>
            <a:ext cx="154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noFill/>
          <a:ln w="9525">
            <a:noFill/>
          </a:ln>
        </p:spPr>
        <p:txBody>
          <a:bodyPr wrap="square"/>
          <a:lstStyle>
            <a:lvl1pPr>
              <a:defRPr sz="5000" b="0">
                <a:solidFill>
                  <a:srgbClr val="004953"/>
                </a:solidFill>
                <a:effectLst/>
              </a:defRPr>
            </a:lvl1pPr>
          </a:lstStyle>
          <a:p>
            <a:r>
              <a:rPr lang="fr-FR" altLang="en-US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ln algn="ctr"/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F949-C055-4E61-90FF-9A7AB6DB44B9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75C2-E3DA-4295-BF96-DABACF565E79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90513"/>
            <a:ext cx="2057400" cy="58404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0513"/>
            <a:ext cx="6019800" cy="58404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47F7-760A-4BFF-9E78-98BD4D62F888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780088" cy="654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A4A4-501B-4774-BFCD-649331CDFF0C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780088" cy="654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3A12E-D461-4F6B-8FCF-B485F381522E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96D51-703B-4FED-A65C-F30FEEE6021E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A694-9430-4409-B465-934C1ADEE651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49A1-7510-4213-B2F7-7DCFF6763852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BF12-0B3C-4063-96E4-2136DEB58C1B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770D-0D26-47F8-B790-02316C17D60F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0991-FBBA-4D1D-94AB-8F4A8EB956A5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93F6-689D-4C49-B80E-21868DD4E924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DFEE-B200-4477-84B1-820BDCC68FF0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0513"/>
            <a:ext cx="5780088" cy="654050"/>
          </a:xfrm>
          <a:prstGeom prst="rect">
            <a:avLst/>
          </a:prstGeom>
          <a:solidFill>
            <a:srgbClr val="DD4814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dirty="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dirty="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EBC7E51-05BA-495E-8F01-829B00BC4A88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  <p:sp>
        <p:nvSpPr>
          <p:cNvPr id="17306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DD4814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BE" dirty="0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457200" y="6083300"/>
            <a:ext cx="8229600" cy="0"/>
          </a:xfrm>
          <a:prstGeom prst="line">
            <a:avLst/>
          </a:prstGeom>
          <a:noFill/>
          <a:ln w="19050">
            <a:solidFill>
              <a:srgbClr val="DD48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BE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25" y="6110288"/>
            <a:ext cx="995363" cy="728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34" name="Picture 10" descr="LGC_logo_RV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62850" y="6167438"/>
            <a:ext cx="154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buFont typeface="Wingdings" pitchFamily="2" charset="2"/>
        <a:defRPr sz="35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ndar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4814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4953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DD4814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4953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DD481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DD481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DD481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DD481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DD481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q=camion+remorque&amp;um=1&amp;hl=en&amp;rlz=1I7ADSA_fr&amp;biw=1229&amp;bih=790&amp;tbm=isch&amp;tbnid=5SQUL_GWPn8_4M:&amp;imgrefurl=http://www.transports-brunet.com/transport_camion_remorque_benne.htm&amp;docid=cxLIuh1n-8xcAM&amp;w=380&amp;h=285&amp;ei=mPiKTrHfOoKg-waI9KGMBA&amp;zoom=1&amp;iact=hc&amp;vpx=302&amp;vpy=299&amp;dur=1594&amp;hovh=194&amp;hovw=259&amp;tx=115&amp;ty=137&amp;page=1&amp;tbnh=138&amp;tbnw=190&amp;start=0&amp;ndsp=20&amp;ved=1t:429,r:6,s:0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google.com/search?hl=en&amp;q=digestat&amp;rlz=1I7ADSA_fr&amp;um=1&amp;ie=UTF-8&amp;tbm=isch&amp;source=og&amp;sa=N&amp;tab=wi&amp;biw=1229&amp;bih=790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www.google.com/imgres?q=transport+lisier&amp;um=1&amp;hl=en&amp;sa=N&amp;rlz=1I7ADSA_fr&amp;biw=1229&amp;bih=790&amp;tbm=isch&amp;tbnid=pVymRS5E4e3NsM:&amp;imgrefurl=http://www.entranord.ch/?page_id=11&amp;docid=VOy9MpQJTC4w-M&amp;w=2592&amp;h=1944&amp;ei=pPaKTp2LLdDn-gbmkpSpBA&amp;zoom=1&amp;iact=hc&amp;vpx=100&amp;vpy=149&amp;dur=1750&amp;hovh=194&amp;hovw=259&amp;tx=121&amp;ty=144&amp;page=1&amp;tbnh=137&amp;tbnw=183&amp;start=0&amp;ndsp=20&amp;ved=1t:429,r:0,s:0" TargetMode="Externa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q=digestat+s%C3%A9chage&amp;um=1&amp;hl=en&amp;rlz=1I7ADSA_fr&amp;biw=1229&amp;bih=790&amp;tbm=isch&amp;tbnid=Tmp5mCg1u7ilfM:&amp;imgrefurl=http://www.bigdutchman.de/fr/nc/gefluegel/home/aktuelle-meldung/news/ein-trocknungstunnel-leistet-gute-arbeit.html?type=98&amp;docid=wlHJGs4RWwmfUM&amp;w=350&amp;h=238&amp;ei=U_eKTtvQDIOr-gaUytWIBA&amp;zoom=1&amp;iact=hc&amp;vpx=666&amp;vpy=310&amp;dur=2734&amp;hovh=185&amp;hovw=272&amp;tx=79&amp;ty=97&amp;page=1&amp;tbnh=141&amp;tbnw=208&amp;start=0&amp;ndsp=20&amp;ved=1t:429,r:8,s:0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hyperlink" Target="http://www.google.com/imgres?q=gaz&amp;um=1&amp;hl=en&amp;rlz=1I7ADSA_fr&amp;biw=1229&amp;bih=790&amp;tbm=isch&amp;tbnid=yl27vH9mVo5ZCM:&amp;imgrefurl=http://patrimoine.lefigaro.fr/_conso/pdg-gaz-de-france-tarif-dollars.html&amp;docid=JdE5k4Wgu0YjpM&amp;w=493&amp;h=277&amp;ei=pvuKTtynBorysgb0tvygAg&amp;zoom=1&amp;iact=hc&amp;vpx=82&amp;vpy=327&amp;dur=1609&amp;hovh=168&amp;hovw=300&amp;tx=140&amp;ty=71&amp;page=1&amp;tbnh=124&amp;tbnw=188&amp;start=0&amp;ndsp=21&amp;ved=1t:429,r:5,s:0" TargetMode="External"/><Relationship Id="rId10" Type="http://schemas.openxmlformats.org/officeDocument/2006/relationships/hyperlink" Target="http://www.google.com/imgres?q=%C3%A9pandage+champ&amp;um=1&amp;hl=en&amp;rlz=1I7ADSA_fr&amp;biw=1229&amp;bih=790&amp;tbm=isch&amp;tbnid=6bAHUNecBUs9NM:&amp;imgrefurl=http://www.savoirs.essonne.fr/sections/ressources/photos/photo/epandage-dengrais-dans-un-champ-de-ble/?cHash=6eca67025d481fc588a9d7cbcbb4443f&amp;docid=qP2ovbNqvpsMsM&amp;w=500&amp;h=335&amp;ei=4PiKTqfONcih-Qb4x42YBA&amp;zoom=1&amp;iact=hc&amp;vpx=85&amp;vpy=319&amp;dur=3094&amp;hovh=184&amp;hovw=274&amp;tx=163&amp;ty=97&amp;page=2&amp;tbnh=129&amp;tbnw=168&amp;start=22&amp;ndsp=24&amp;ved=1t:429,r:0,s:22" TargetMode="External"/><Relationship Id="rId4" Type="http://schemas.openxmlformats.org/officeDocument/2006/relationships/hyperlink" Target="http://www.google.com/imgres?q=biom%C3%A9thanisation&amp;um=1&amp;hl=en&amp;rlz=1I7ADSA_fr&amp;biw=1229&amp;bih=790&amp;tbm=isch&amp;tbnid=F3K_k2aP8rA93M:&amp;imgrefurl=http://users.skynet.be/erbe/Biomethanisation.htm&amp;docid=5m4cdUcoXbHhgM&amp;w=400&amp;h=300&amp;ei=8vaKTpf1FMer-gaN9eT8Aw&amp;zoom=1&amp;iact=hc&amp;vpx=110&amp;vpy=147&amp;dur=1797&amp;hovh=194&amp;hovw=259&amp;tx=103&amp;ty=108&amp;page=1&amp;tbnh=133&amp;tbnw=202&amp;start=0&amp;ndsp=20&amp;ved=1t:429,r:0,s:0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65925-C7F6-49D9-A59B-1ED12688BA66}" type="slidenum">
              <a:rPr lang="fr-FR" altLang="en-US" smtClean="0"/>
              <a:pPr/>
              <a:t>1</a:t>
            </a:fld>
            <a:endParaRPr lang="fr-FR" alt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524000"/>
            <a:ext cx="8064500" cy="3447098"/>
          </a:xfrm>
          <a:noFill/>
          <a:ln w="28575"/>
        </p:spPr>
        <p:txBody>
          <a:bodyPr/>
          <a:lstStyle/>
          <a:p>
            <a:pPr eaLnBrk="1" hangingPunct="1"/>
            <a:r>
              <a:rPr lang="fr-BE" sz="3500" dirty="0" smtClean="0"/>
              <a:t>La </a:t>
            </a:r>
            <a:r>
              <a:rPr lang="fr-BE" sz="3500" dirty="0"/>
              <a:t>valorisation du digestat : une contribution essentielle au bénéfice environnemental d'une unité de biométhanisation </a:t>
            </a:r>
            <a:r>
              <a:rPr lang="fr-BE" sz="4000" b="1" dirty="0"/>
              <a:t/>
            </a:r>
            <a:br>
              <a:rPr lang="fr-BE" sz="4000" b="1" dirty="0"/>
            </a:br>
            <a:r>
              <a:rPr lang="fr-BE" sz="4000" dirty="0"/>
              <a:t/>
            </a:r>
            <a:br>
              <a:rPr lang="fr-BE" sz="4000" dirty="0"/>
            </a:br>
            <a:endParaRPr lang="fr-FR" sz="3800" dirty="0" smtClean="0"/>
          </a:p>
        </p:txBody>
      </p:sp>
      <p:pic>
        <p:nvPicPr>
          <p:cNvPr id="17411" name="Picture 5" descr="LGC_logo_R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5084763"/>
            <a:ext cx="40322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197100" y="41783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None/>
            </a:pPr>
            <a:r>
              <a:rPr lang="fr-BE" sz="2800" b="0" dirty="0">
                <a:solidFill>
                  <a:srgbClr val="DD4814"/>
                </a:solidFill>
              </a:rPr>
              <a:t>LABORATOIRE DE GÉNIE CHIMIQUE</a:t>
            </a:r>
          </a:p>
          <a:p>
            <a:pPr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None/>
            </a:pPr>
            <a:r>
              <a:rPr lang="fr-BE" sz="2400" b="0" i="1" dirty="0"/>
              <a:t>Procédés et développement durable</a:t>
            </a:r>
          </a:p>
          <a:p>
            <a:pPr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None/>
            </a:pPr>
            <a:r>
              <a:rPr lang="fr-BE" sz="2000" b="0" dirty="0" smtClean="0"/>
              <a:t>S</a:t>
            </a:r>
            <a:r>
              <a:rPr lang="fr-BE" sz="2000" b="0" dirty="0"/>
              <a:t>. Gerbinet –</a:t>
            </a:r>
            <a:r>
              <a:rPr lang="fr-BE" sz="2000" b="0" dirty="0" smtClean="0"/>
              <a:t> </a:t>
            </a:r>
            <a:r>
              <a:rPr lang="fr-BE" sz="2000" b="0" u="sng" dirty="0" smtClean="0"/>
              <a:t>S</a:t>
            </a:r>
            <a:r>
              <a:rPr lang="fr-BE" sz="2000" b="0" u="sng" dirty="0"/>
              <a:t>. </a:t>
            </a:r>
            <a:r>
              <a:rPr lang="fr-BE" sz="2000" b="0" u="sng" dirty="0" smtClean="0"/>
              <a:t>Belboom </a:t>
            </a:r>
            <a:r>
              <a:rPr lang="fr-BE" sz="2000" b="0" dirty="0" smtClean="0"/>
              <a:t>– A</a:t>
            </a:r>
            <a:r>
              <a:rPr lang="fr-BE" sz="2000" b="0" dirty="0"/>
              <a:t>. Léonard</a:t>
            </a:r>
          </a:p>
          <a:p>
            <a:pPr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None/>
            </a:pPr>
            <a:r>
              <a:rPr lang="fr-BE" b="0" dirty="0"/>
              <a:t>sbelboom@ulg.ac.be</a:t>
            </a:r>
          </a:p>
        </p:txBody>
      </p:sp>
    </p:spTree>
  </p:cSld>
  <p:clrMapOvr>
    <a:masterClrMapping/>
  </p:clrMapOvr>
  <p:transition advTm="199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B55571-8E23-433B-88D2-1E63EF02EBD4}" type="slidenum">
              <a:rPr lang="fr-FR" altLang="en-US" sz="1200" b="0"/>
              <a:pPr algn="r"/>
              <a:t>10</a:t>
            </a:fld>
            <a:endParaRPr lang="fr-FR" altLang="en-US" sz="1200" b="0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524000"/>
            <a:ext cx="8064500" cy="1169551"/>
          </a:xfrm>
          <a:noFill/>
          <a:ln w="9525">
            <a:noFill/>
          </a:ln>
        </p:spPr>
        <p:txBody>
          <a:bodyPr wrap="square"/>
          <a:lstStyle/>
          <a:p>
            <a:pPr eaLnBrk="1" hangingPunct="1"/>
            <a:r>
              <a:rPr lang="fr-BE" b="0" dirty="0" smtClean="0">
                <a:solidFill>
                  <a:srgbClr val="004953"/>
                </a:solidFill>
                <a:effectLst/>
              </a:rPr>
              <a:t>Application de la méthodologie LCA à des unités de biométhanisation</a:t>
            </a:r>
            <a:endParaRPr lang="fr-FR" sz="3800" b="0" dirty="0" smtClean="0">
              <a:solidFill>
                <a:srgbClr val="004953"/>
              </a:solidFill>
              <a:effectLst/>
            </a:endParaRPr>
          </a:p>
        </p:txBody>
      </p:sp>
      <p:pic>
        <p:nvPicPr>
          <p:cNvPr id="52228" name="Picture 5" descr="LGC_logo_R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5084763"/>
            <a:ext cx="40322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9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517310" cy="630942"/>
          </a:xfrm>
        </p:spPr>
        <p:txBody>
          <a:bodyPr/>
          <a:lstStyle/>
          <a:p>
            <a:r>
              <a:rPr lang="fr-BE" dirty="0" smtClean="0"/>
              <a:t>Systèmes étudiés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Biométhanisation de différents substrats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Déchets de marché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Déchets de ferme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FFOM = fraction fermentescible des ordures ménagères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002132" y="6279149"/>
            <a:ext cx="2133600" cy="457200"/>
          </a:xfrm>
        </p:spPr>
        <p:txBody>
          <a:bodyPr/>
          <a:lstStyle/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11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004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684022" cy="630942"/>
          </a:xfrm>
        </p:spPr>
        <p:txBody>
          <a:bodyPr/>
          <a:lstStyle/>
          <a:p>
            <a:r>
              <a:rPr lang="fr-BE" dirty="0" smtClean="0"/>
              <a:t>Champ des études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Unité fonctionnelle </a:t>
            </a:r>
          </a:p>
          <a:p>
            <a:pPr lvl="1"/>
            <a:r>
              <a:rPr lang="fr-BE" dirty="0" smtClean="0"/>
              <a:t>1 kWh d’électricité produite par biométhanisation de</a:t>
            </a:r>
          </a:p>
          <a:p>
            <a:pPr lvl="2"/>
            <a:r>
              <a:rPr lang="fr-BE" dirty="0" smtClean="0"/>
              <a:t>Déchets de marché</a:t>
            </a:r>
          </a:p>
          <a:p>
            <a:pPr lvl="2"/>
            <a:r>
              <a:rPr lang="fr-BE" dirty="0" smtClean="0"/>
              <a:t>Déchets de ferme</a:t>
            </a:r>
          </a:p>
          <a:p>
            <a:pPr lvl="2"/>
            <a:r>
              <a:rPr lang="fr-BE" dirty="0" smtClean="0"/>
              <a:t>FFOM</a:t>
            </a:r>
          </a:p>
          <a:p>
            <a:r>
              <a:rPr lang="fr-BE" dirty="0" smtClean="0"/>
              <a:t>Inventaire des données</a:t>
            </a:r>
          </a:p>
          <a:p>
            <a:pPr lvl="1"/>
            <a:r>
              <a:rPr lang="fr-BE" dirty="0" smtClean="0"/>
              <a:t>Greenwatt</a:t>
            </a:r>
          </a:p>
          <a:p>
            <a:pPr lvl="1"/>
            <a:r>
              <a:rPr lang="fr-BE" dirty="0" smtClean="0"/>
              <a:t>Modélisation </a:t>
            </a:r>
            <a:endParaRPr lang="fr-BE" dirty="0"/>
          </a:p>
          <a:p>
            <a:pPr marL="671512" lvl="2" indent="0">
              <a:buNone/>
            </a:pPr>
            <a:r>
              <a:rPr lang="fr-BE" dirty="0" smtClean="0"/>
              <a:t> 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12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68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4541628" cy="630942"/>
          </a:xfrm>
        </p:spPr>
        <p:txBody>
          <a:bodyPr/>
          <a:lstStyle/>
          <a:p>
            <a:r>
              <a:rPr lang="fr-BE" dirty="0" smtClean="0"/>
              <a:t>Frontières du système </a:t>
            </a:r>
            <a:endParaRPr lang="fr-BE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13</a:t>
            </a:fld>
            <a:endParaRPr lang="fr-FR" altLang="en-US" dirty="0"/>
          </a:p>
        </p:txBody>
      </p:sp>
      <p:pic>
        <p:nvPicPr>
          <p:cNvPr id="1026" name="Picture 2" descr="http://www.entranord.ch/wp-content/uploads/2010/12/transport-lis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95" y="1249363"/>
            <a:ext cx="1540060" cy="11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ers.skynet.be/erbe/images/Biomethanisation%20+%20moteu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678" y="1677222"/>
            <a:ext cx="1486795" cy="11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gdutchman.de/uploads/pics/getrocknetes_Substrat_7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650" y="2470960"/>
            <a:ext cx="1389355" cy="9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en arc 4"/>
          <p:cNvCxnSpPr>
            <a:stCxn id="1026" idx="3"/>
            <a:endCxn id="1028" idx="1"/>
          </p:cNvCxnSpPr>
          <p:nvPr/>
        </p:nvCxnSpPr>
        <p:spPr bwMode="auto">
          <a:xfrm>
            <a:off x="2396755" y="1826886"/>
            <a:ext cx="1016923" cy="40788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http://www.transports-brunet.com/images/transport/remorque_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203" y="3179531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avoirs.essonne.fr/fileadmin/bds/MEDIA/les_hommes/economie/ble_prix_or/ble_prix_or_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33" y="4981640"/>
            <a:ext cx="1428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SIsIhS4bawiTgKYdk772p7jbtydY_loPS_oR3tQB7VcL1GCZXj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041" y="650212"/>
            <a:ext cx="923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cteur en arc 32"/>
          <p:cNvCxnSpPr>
            <a:stCxn id="1028" idx="3"/>
            <a:endCxn id="1036" idx="1"/>
          </p:cNvCxnSpPr>
          <p:nvPr/>
        </p:nvCxnSpPr>
        <p:spPr bwMode="auto">
          <a:xfrm flipV="1">
            <a:off x="4900473" y="1269337"/>
            <a:ext cx="1343568" cy="965433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8" name="Picture 14" descr="http://1.bp.blogspot.com/_4skqFpB4HMM/TCDDtQNlFII/AAAAAAAAN0A/epbv7bW-ShI/s1600/electricite_hau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04" y="4648699"/>
            <a:ext cx="843734" cy="11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en arc 37"/>
          <p:cNvCxnSpPr>
            <a:stCxn id="1028" idx="2"/>
            <a:endCxn id="1042" idx="0"/>
          </p:cNvCxnSpPr>
          <p:nvPr/>
        </p:nvCxnSpPr>
        <p:spPr bwMode="auto">
          <a:xfrm rot="5400000">
            <a:off x="2604777" y="1714501"/>
            <a:ext cx="474483" cy="2630117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necteur en arc 42"/>
          <p:cNvCxnSpPr>
            <a:stCxn id="1036" idx="2"/>
            <a:endCxn id="1030" idx="0"/>
          </p:cNvCxnSpPr>
          <p:nvPr/>
        </p:nvCxnSpPr>
        <p:spPr bwMode="auto">
          <a:xfrm rot="16200000" flipH="1">
            <a:off x="7127417" y="1467049"/>
            <a:ext cx="582498" cy="142532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en arc 48"/>
          <p:cNvCxnSpPr>
            <a:stCxn id="1030" idx="1"/>
            <a:endCxn id="1032" idx="0"/>
          </p:cNvCxnSpPr>
          <p:nvPr/>
        </p:nvCxnSpPr>
        <p:spPr bwMode="auto">
          <a:xfrm rot="10800000" flipV="1">
            <a:off x="5982104" y="2943341"/>
            <a:ext cx="1454547" cy="236190"/>
          </a:xfrm>
          <a:prstGeom prst="curvedConnector2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en arc 51"/>
          <p:cNvCxnSpPr>
            <a:stCxn id="1032" idx="2"/>
            <a:endCxn id="1034" idx="1"/>
          </p:cNvCxnSpPr>
          <p:nvPr/>
        </p:nvCxnSpPr>
        <p:spPr bwMode="auto">
          <a:xfrm rot="16200000" flipH="1">
            <a:off x="6015973" y="4231511"/>
            <a:ext cx="1194891" cy="1262630"/>
          </a:xfrm>
          <a:prstGeom prst="curvedConnector2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43883" y="2422986"/>
            <a:ext cx="216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Transport substrat</a:t>
            </a:r>
            <a:endParaRPr lang="fr-BE" dirty="0"/>
          </a:p>
        </p:txBody>
      </p:sp>
      <p:sp>
        <p:nvSpPr>
          <p:cNvPr id="54" name="ZoneTexte 53"/>
          <p:cNvSpPr txBox="1"/>
          <p:nvPr/>
        </p:nvSpPr>
        <p:spPr>
          <a:xfrm>
            <a:off x="3133817" y="1136342"/>
            <a:ext cx="200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Biométhanisation</a:t>
            </a:r>
            <a:endParaRPr lang="fr-BE" dirty="0"/>
          </a:p>
        </p:txBody>
      </p:sp>
      <p:sp>
        <p:nvSpPr>
          <p:cNvPr id="55" name="ZoneTexte 54"/>
          <p:cNvSpPr txBox="1"/>
          <p:nvPr/>
        </p:nvSpPr>
        <p:spPr>
          <a:xfrm>
            <a:off x="113761" y="5736989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Électricité </a:t>
            </a:r>
            <a:endParaRPr lang="fr-BE" dirty="0"/>
          </a:p>
        </p:txBody>
      </p:sp>
      <p:sp>
        <p:nvSpPr>
          <p:cNvPr id="56" name="ZoneTexte 55"/>
          <p:cNvSpPr txBox="1"/>
          <p:nvPr/>
        </p:nvSpPr>
        <p:spPr>
          <a:xfrm>
            <a:off x="7315477" y="1084671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Digestat</a:t>
            </a:r>
            <a:endParaRPr lang="fr-BE" dirty="0"/>
          </a:p>
        </p:txBody>
      </p:sp>
      <p:sp>
        <p:nvSpPr>
          <p:cNvPr id="57" name="ZoneTexte 56"/>
          <p:cNvSpPr txBox="1"/>
          <p:nvPr/>
        </p:nvSpPr>
        <p:spPr>
          <a:xfrm>
            <a:off x="7449966" y="3415721"/>
            <a:ext cx="13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Séchage du digestat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5312948" y="4458524"/>
            <a:ext cx="133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Transport du digestat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217500" y="4335309"/>
            <a:ext cx="164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Valorisation du digestat </a:t>
            </a:r>
            <a:endParaRPr lang="fr-BE" dirty="0"/>
          </a:p>
        </p:txBody>
      </p:sp>
      <p:pic>
        <p:nvPicPr>
          <p:cNvPr id="1042" name="Picture 18" descr="http://www.lefigaro.fr/medias/2007/12/05/87f14bcc-a310-11dc-a012-ec080d6bddc4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21" y="3266801"/>
            <a:ext cx="156527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ZoneTexte 1038"/>
          <p:cNvSpPr txBox="1"/>
          <p:nvPr/>
        </p:nvSpPr>
        <p:spPr>
          <a:xfrm>
            <a:off x="630315" y="4176035"/>
            <a:ext cx="16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Biogaz</a:t>
            </a:r>
            <a:endParaRPr lang="fr-BE" dirty="0"/>
          </a:p>
        </p:txBody>
      </p:sp>
      <p:pic>
        <p:nvPicPr>
          <p:cNvPr id="1044" name="Picture 20" descr="Image thermomètr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67" y="4648699"/>
            <a:ext cx="730680" cy="10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ZoneTexte 82"/>
          <p:cNvSpPr txBox="1"/>
          <p:nvPr/>
        </p:nvSpPr>
        <p:spPr>
          <a:xfrm>
            <a:off x="2052221" y="5622512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Chaleur </a:t>
            </a:r>
            <a:endParaRPr lang="fr-BE" dirty="0"/>
          </a:p>
        </p:txBody>
      </p:sp>
      <p:cxnSp>
        <p:nvCxnSpPr>
          <p:cNvPr id="84" name="Connecteur en arc 83"/>
          <p:cNvCxnSpPr>
            <a:stCxn id="1042" idx="1"/>
            <a:endCxn id="1038" idx="1"/>
          </p:cNvCxnSpPr>
          <p:nvPr/>
        </p:nvCxnSpPr>
        <p:spPr bwMode="auto">
          <a:xfrm rot="10800000" flipV="1">
            <a:off x="641805" y="3706538"/>
            <a:ext cx="102517" cy="1503973"/>
          </a:xfrm>
          <a:prstGeom prst="curvedConnector3">
            <a:avLst>
              <a:gd name="adj1" fmla="val 322987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Connecteur en arc 92"/>
          <p:cNvCxnSpPr>
            <a:stCxn id="1042" idx="3"/>
            <a:endCxn id="1044" idx="0"/>
          </p:cNvCxnSpPr>
          <p:nvPr/>
        </p:nvCxnSpPr>
        <p:spPr bwMode="auto">
          <a:xfrm>
            <a:off x="2309596" y="3706539"/>
            <a:ext cx="734711" cy="942160"/>
          </a:xfrm>
          <a:prstGeom prst="curvedConnector2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Connecteur en arc 106"/>
          <p:cNvCxnSpPr>
            <a:stCxn id="1044" idx="3"/>
            <a:endCxn id="1030" idx="0"/>
          </p:cNvCxnSpPr>
          <p:nvPr/>
        </p:nvCxnSpPr>
        <p:spPr bwMode="auto">
          <a:xfrm flipV="1">
            <a:off x="3409647" y="2470960"/>
            <a:ext cx="4721681" cy="2705687"/>
          </a:xfrm>
          <a:prstGeom prst="curvedConnector4">
            <a:avLst>
              <a:gd name="adj1" fmla="val 42644"/>
              <a:gd name="adj2" fmla="val 108449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08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5" grpId="0"/>
      <p:bldP spid="56" grpId="0"/>
      <p:bldP spid="57" grpId="0"/>
      <p:bldP spid="58" grpId="0"/>
      <p:bldP spid="59" grpId="0"/>
      <p:bldP spid="1039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2443298" cy="630942"/>
          </a:xfrm>
        </p:spPr>
        <p:txBody>
          <a:bodyPr/>
          <a:lstStyle/>
          <a:p>
            <a:r>
              <a:rPr lang="fr-BE" dirty="0" smtClean="0"/>
              <a:t>Hypothèses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4098"/>
            <a:ext cx="8229600" cy="4976828"/>
          </a:xfrm>
        </p:spPr>
        <p:txBody>
          <a:bodyPr/>
          <a:lstStyle/>
          <a:p>
            <a:r>
              <a:rPr lang="fr-BE" dirty="0"/>
              <a:t>Valorisation matière des produits par allocation de fardeaux évités </a:t>
            </a:r>
          </a:p>
          <a:p>
            <a:pPr lvl="1"/>
            <a:r>
              <a:rPr lang="fr-BE" dirty="0" smtClean="0"/>
              <a:t>Électricité remplace le mix belge</a:t>
            </a:r>
          </a:p>
          <a:p>
            <a:pPr lvl="1"/>
            <a:r>
              <a:rPr lang="fr-BE" dirty="0" smtClean="0"/>
              <a:t>Chaleur non prise en compte (pas de remplacement d’unité de chaleur existante)</a:t>
            </a:r>
          </a:p>
          <a:p>
            <a:pPr lvl="1"/>
            <a:r>
              <a:rPr lang="fr-BE" dirty="0" smtClean="0"/>
              <a:t>Digestat remplace les engrais chimiques</a:t>
            </a:r>
          </a:p>
          <a:p>
            <a:pPr lvl="2"/>
            <a:r>
              <a:rPr lang="fr-BE" dirty="0" smtClean="0"/>
              <a:t>Contenu N, P, K</a:t>
            </a:r>
            <a:endParaRPr lang="fr-BE" baseline="-25000" dirty="0"/>
          </a:p>
          <a:p>
            <a:r>
              <a:rPr lang="fr-BE" dirty="0"/>
              <a:t>Infrastructure </a:t>
            </a:r>
            <a:r>
              <a:rPr lang="fr-BE" dirty="0" smtClean="0"/>
              <a:t>prise en compte sauf FFOM (uniquement construction, pas la maintenance</a:t>
            </a:r>
            <a:r>
              <a:rPr lang="fr-BE" dirty="0"/>
              <a:t>, </a:t>
            </a:r>
            <a:r>
              <a:rPr lang="fr-BE" dirty="0" smtClean="0"/>
              <a:t>ni le démantèlement</a:t>
            </a:r>
            <a:r>
              <a:rPr lang="fr-BE" dirty="0"/>
              <a:t>)</a:t>
            </a:r>
          </a:p>
          <a:p>
            <a:endParaRPr lang="fr-BE" dirty="0" smtClean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14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05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6045245" cy="630942"/>
          </a:xfrm>
        </p:spPr>
        <p:txBody>
          <a:bodyPr/>
          <a:lstStyle/>
          <a:p>
            <a:r>
              <a:rPr lang="fr-BE" dirty="0" smtClean="0"/>
              <a:t>Résultats – Déchets de marché</a:t>
            </a:r>
            <a:endParaRPr lang="fr-BE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15</a:t>
            </a:fld>
            <a:endParaRPr lang="fr-FR" altLang="en-US" dirty="0"/>
          </a:p>
        </p:txBody>
      </p:sp>
      <p:pic>
        <p:nvPicPr>
          <p:cNvPr id="7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937" y="1150228"/>
            <a:ext cx="66167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040869" y="54018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Caractérisation en pourcentages relatifs</a:t>
            </a:r>
            <a:endParaRPr lang="fr-BE" dirty="0"/>
          </a:p>
        </p:txBody>
      </p:sp>
      <p:sp>
        <p:nvSpPr>
          <p:cNvPr id="3" name="Ellipse 2"/>
          <p:cNvSpPr/>
          <p:nvPr/>
        </p:nvSpPr>
        <p:spPr bwMode="auto">
          <a:xfrm>
            <a:off x="2040868" y="1864312"/>
            <a:ext cx="3498797" cy="1438182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02998" y="2281561"/>
            <a:ext cx="1926454" cy="646331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3"/>
                </a:solidFill>
              </a:rPr>
              <a:t>Valorisation du digestat</a:t>
            </a:r>
            <a:endParaRPr lang="fr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46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6045245" cy="630942"/>
          </a:xfrm>
        </p:spPr>
        <p:txBody>
          <a:bodyPr/>
          <a:lstStyle/>
          <a:p>
            <a:r>
              <a:rPr lang="fr-BE" dirty="0" smtClean="0"/>
              <a:t>Résultats – Déchets de marché</a:t>
            </a:r>
            <a:endParaRPr lang="fr-BE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16</a:t>
            </a:fld>
            <a:endParaRPr lang="fr-FR" altLang="en-US" dirty="0"/>
          </a:p>
        </p:txBody>
      </p:sp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53" y="1073451"/>
            <a:ext cx="5133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392800" y="4200558"/>
            <a:ext cx="20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Scores normalisés</a:t>
            </a:r>
            <a:endParaRPr lang="fr-BE" dirty="0"/>
          </a:p>
        </p:txBody>
      </p:sp>
      <p:pic>
        <p:nvPicPr>
          <p:cNvPr id="12" name="Espace réservé du contenu 7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781" y="3453412"/>
            <a:ext cx="560959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161588" y="2985796"/>
            <a:ext cx="20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Score unique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 bwMode="auto">
          <a:xfrm>
            <a:off x="1020932" y="1225118"/>
            <a:ext cx="461639" cy="154471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236128" y="3764132"/>
            <a:ext cx="1303538" cy="621092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94624" y="2317072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Changement climatique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15" name="Connecteur droit avec flèche 14"/>
          <p:cNvCxnSpPr>
            <a:stCxn id="4" idx="6"/>
            <a:endCxn id="5" idx="1"/>
          </p:cNvCxnSpPr>
          <p:nvPr/>
        </p:nvCxnSpPr>
        <p:spPr bwMode="auto">
          <a:xfrm>
            <a:off x="1482571" y="1997476"/>
            <a:ext cx="1012053" cy="611984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4" idx="0"/>
            <a:endCxn id="5" idx="3"/>
          </p:cNvCxnSpPr>
          <p:nvPr/>
        </p:nvCxnSpPr>
        <p:spPr bwMode="auto">
          <a:xfrm flipH="1" flipV="1">
            <a:off x="4068931" y="2609460"/>
            <a:ext cx="818966" cy="1154672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3426781" y="1225118"/>
            <a:ext cx="461639" cy="154471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236128" y="4751032"/>
            <a:ext cx="1303538" cy="1001697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87897" y="2041251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Ressources fossiles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27" name="Connecteur droit avec flèche 26"/>
          <p:cNvCxnSpPr>
            <a:stCxn id="23" idx="6"/>
            <a:endCxn id="24" idx="2"/>
          </p:cNvCxnSpPr>
          <p:nvPr/>
        </p:nvCxnSpPr>
        <p:spPr bwMode="auto">
          <a:xfrm flipV="1">
            <a:off x="5539666" y="2626026"/>
            <a:ext cx="135385" cy="2625855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1" idx="0"/>
            <a:endCxn id="24" idx="0"/>
          </p:cNvCxnSpPr>
          <p:nvPr/>
        </p:nvCxnSpPr>
        <p:spPr bwMode="auto">
          <a:xfrm>
            <a:off x="3657601" y="1225118"/>
            <a:ext cx="2017450" cy="816133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 bwMode="auto">
          <a:xfrm>
            <a:off x="1766656" y="1429305"/>
            <a:ext cx="292963" cy="568170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4403324" y="4432175"/>
            <a:ext cx="965404" cy="255236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427825" y="3365485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Formation de particules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41" name="Connecteur droit avec flèche 40"/>
          <p:cNvCxnSpPr>
            <a:stCxn id="38" idx="4"/>
            <a:endCxn id="40" idx="0"/>
          </p:cNvCxnSpPr>
          <p:nvPr/>
        </p:nvCxnSpPr>
        <p:spPr bwMode="auto">
          <a:xfrm>
            <a:off x="1913138" y="1997475"/>
            <a:ext cx="301841" cy="1368010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9" idx="2"/>
            <a:endCxn id="40" idx="3"/>
          </p:cNvCxnSpPr>
          <p:nvPr/>
        </p:nvCxnSpPr>
        <p:spPr bwMode="auto">
          <a:xfrm flipH="1" flipV="1">
            <a:off x="3002132" y="3657873"/>
            <a:ext cx="1401192" cy="901920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877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5" grpId="0" animBg="1"/>
      <p:bldP spid="5" grpId="1" animBg="1"/>
      <p:bldP spid="5" grpId="2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057" y="1340344"/>
            <a:ext cx="6819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767926" cy="630942"/>
          </a:xfrm>
        </p:spPr>
        <p:txBody>
          <a:bodyPr/>
          <a:lstStyle/>
          <a:p>
            <a:r>
              <a:rPr lang="fr-BE" dirty="0" smtClean="0"/>
              <a:t>Résultats – Déchets de ferme</a:t>
            </a:r>
            <a:endParaRPr lang="fr-BE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17</a:t>
            </a:fld>
            <a:endParaRPr lang="fr-FR" alt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040869" y="54018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Caractérisation en pourcentages relatifs</a:t>
            </a:r>
            <a:endParaRPr lang="fr-BE" dirty="0"/>
          </a:p>
        </p:txBody>
      </p:sp>
      <p:sp>
        <p:nvSpPr>
          <p:cNvPr id="3" name="Ellipse 2"/>
          <p:cNvSpPr/>
          <p:nvPr/>
        </p:nvSpPr>
        <p:spPr bwMode="auto">
          <a:xfrm>
            <a:off x="2040868" y="2183907"/>
            <a:ext cx="3498797" cy="1118587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02998" y="2420034"/>
            <a:ext cx="1926454" cy="646331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3"/>
                </a:solidFill>
              </a:rPr>
              <a:t>Valorisation du digestat</a:t>
            </a:r>
            <a:endParaRPr lang="fr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17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du contenu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987985"/>
            <a:ext cx="4950794" cy="26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Espace réservé du contenu 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200" y="3365485"/>
            <a:ext cx="5608800" cy="2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767926" cy="630942"/>
          </a:xfrm>
        </p:spPr>
        <p:txBody>
          <a:bodyPr/>
          <a:lstStyle/>
          <a:p>
            <a:r>
              <a:rPr lang="fr-BE" dirty="0" smtClean="0"/>
              <a:t>Résultats – Déchets de ferme</a:t>
            </a:r>
            <a:endParaRPr lang="fr-BE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18</a:t>
            </a:fld>
            <a:endParaRPr lang="fr-FR" alt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392800" y="4200558"/>
            <a:ext cx="20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Scores normalisés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6161588" y="2985796"/>
            <a:ext cx="20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Score unique</a:t>
            </a:r>
            <a:endParaRPr lang="fr-BE" dirty="0"/>
          </a:p>
        </p:txBody>
      </p:sp>
      <p:sp>
        <p:nvSpPr>
          <p:cNvPr id="4" name="Ellipse 3"/>
          <p:cNvSpPr/>
          <p:nvPr/>
        </p:nvSpPr>
        <p:spPr bwMode="auto">
          <a:xfrm>
            <a:off x="1020932" y="1144911"/>
            <a:ext cx="292963" cy="154471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403323" y="3657872"/>
            <a:ext cx="965405" cy="727351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94624" y="2317072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Changement climatique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15" name="Connecteur droit avec flèche 14"/>
          <p:cNvCxnSpPr>
            <a:stCxn id="4" idx="6"/>
            <a:endCxn id="5" idx="1"/>
          </p:cNvCxnSpPr>
          <p:nvPr/>
        </p:nvCxnSpPr>
        <p:spPr bwMode="auto">
          <a:xfrm>
            <a:off x="1313895" y="1917269"/>
            <a:ext cx="1180729" cy="692191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4" idx="0"/>
            <a:endCxn id="5" idx="3"/>
          </p:cNvCxnSpPr>
          <p:nvPr/>
        </p:nvCxnSpPr>
        <p:spPr bwMode="auto">
          <a:xfrm flipH="1" flipV="1">
            <a:off x="4068931" y="2609460"/>
            <a:ext cx="817095" cy="1048412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3515557" y="1225118"/>
            <a:ext cx="372863" cy="154471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403323" y="4684885"/>
            <a:ext cx="1047565" cy="1147743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87897" y="2041251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Ressources fossiles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27" name="Connecteur droit avec flèche 26"/>
          <p:cNvCxnSpPr>
            <a:stCxn id="23" idx="6"/>
            <a:endCxn id="24" idx="2"/>
          </p:cNvCxnSpPr>
          <p:nvPr/>
        </p:nvCxnSpPr>
        <p:spPr bwMode="auto">
          <a:xfrm flipV="1">
            <a:off x="5450888" y="2626026"/>
            <a:ext cx="224163" cy="2632731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1" idx="0"/>
            <a:endCxn id="24" idx="0"/>
          </p:cNvCxnSpPr>
          <p:nvPr/>
        </p:nvCxnSpPr>
        <p:spPr bwMode="auto">
          <a:xfrm>
            <a:off x="3701989" y="1225118"/>
            <a:ext cx="1973062" cy="816133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 bwMode="auto">
          <a:xfrm>
            <a:off x="1695634" y="1349099"/>
            <a:ext cx="292963" cy="568170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4403324" y="4405234"/>
            <a:ext cx="965404" cy="255236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427825" y="3365485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Formation de particules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41" name="Connecteur droit avec flèche 40"/>
          <p:cNvCxnSpPr>
            <a:stCxn id="38" idx="4"/>
            <a:endCxn id="40" idx="0"/>
          </p:cNvCxnSpPr>
          <p:nvPr/>
        </p:nvCxnSpPr>
        <p:spPr bwMode="auto">
          <a:xfrm>
            <a:off x="1842116" y="1917269"/>
            <a:ext cx="372863" cy="1448216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9" idx="2"/>
            <a:endCxn id="40" idx="3"/>
          </p:cNvCxnSpPr>
          <p:nvPr/>
        </p:nvCxnSpPr>
        <p:spPr bwMode="auto">
          <a:xfrm flipH="1" flipV="1">
            <a:off x="3002132" y="3657873"/>
            <a:ext cx="1401192" cy="874979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667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5" grpId="0" animBg="1"/>
      <p:bldP spid="5" grpId="1" animBg="1"/>
      <p:bldP spid="5" grpId="2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522118" cy="630942"/>
          </a:xfrm>
        </p:spPr>
        <p:txBody>
          <a:bodyPr/>
          <a:lstStyle/>
          <a:p>
            <a:r>
              <a:rPr lang="fr-BE" dirty="0" smtClean="0"/>
              <a:t>Résultats – FFOM</a:t>
            </a:r>
            <a:endParaRPr lang="fr-BE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19</a:t>
            </a:fld>
            <a:endParaRPr lang="fr-F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539" y="1107921"/>
            <a:ext cx="6818400" cy="444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4264142" y="3330882"/>
            <a:ext cx="3498797" cy="1118587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26272" y="3567009"/>
            <a:ext cx="1926454" cy="646331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3"/>
                </a:solidFill>
              </a:rPr>
              <a:t>Valorisation du digestat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699975" y="1610094"/>
            <a:ext cx="3498797" cy="1390558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6146" y="1846221"/>
            <a:ext cx="1926454" cy="923330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3"/>
                </a:solidFill>
              </a:rPr>
              <a:t>Emissions biométhanisation et digestat</a:t>
            </a:r>
            <a:endParaRPr lang="fr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99E42A-796B-4B01-90A7-2A2F28621C5A}" type="slidenum">
              <a:rPr lang="fr-FR" altLang="en-US" sz="1200" b="0"/>
              <a:pPr algn="r"/>
              <a:t>2</a:t>
            </a:fld>
            <a:endParaRPr lang="fr-FR" altLang="en-US" sz="1200" b="0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524000"/>
            <a:ext cx="8064500" cy="625475"/>
          </a:xfrm>
          <a:noFill/>
          <a:ln w="9525">
            <a:noFill/>
          </a:ln>
        </p:spPr>
        <p:txBody>
          <a:bodyPr wrap="square"/>
          <a:lstStyle/>
          <a:p>
            <a:pPr eaLnBrk="1" hangingPunct="1"/>
            <a:r>
              <a:rPr lang="fr-BE" b="0" dirty="0" smtClean="0">
                <a:solidFill>
                  <a:srgbClr val="004953"/>
                </a:solidFill>
                <a:effectLst/>
              </a:rPr>
              <a:t>Introduction</a:t>
            </a:r>
            <a:endParaRPr lang="fr-FR" sz="3800" b="0" dirty="0" smtClean="0">
              <a:solidFill>
                <a:srgbClr val="004953"/>
              </a:solidFill>
              <a:effectLst/>
            </a:endParaRPr>
          </a:p>
        </p:txBody>
      </p:sp>
      <p:pic>
        <p:nvPicPr>
          <p:cNvPr id="46084" name="Picture 5" descr="LGC_logo_R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5084763"/>
            <a:ext cx="40322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95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706" y="3246126"/>
            <a:ext cx="4651651" cy="30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522118" cy="630942"/>
          </a:xfrm>
        </p:spPr>
        <p:txBody>
          <a:bodyPr/>
          <a:lstStyle/>
          <a:p>
            <a:r>
              <a:rPr lang="fr-BE" dirty="0" smtClean="0"/>
              <a:t>Résultats – FFOM</a:t>
            </a:r>
            <a:endParaRPr lang="fr-BE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20</a:t>
            </a:fld>
            <a:endParaRPr lang="fr-F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41" y="975926"/>
            <a:ext cx="4558618" cy="29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92800" y="4200558"/>
            <a:ext cx="20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Scores normalisés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5904136" y="2801130"/>
            <a:ext cx="20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Score unique</a:t>
            </a:r>
            <a:endParaRPr lang="fr-B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932154" y="1440773"/>
            <a:ext cx="355108" cy="154471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397623" y="4039340"/>
            <a:ext cx="1660125" cy="169563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67399" y="2317072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Changement climatique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16" name="Connecteur droit avec flèche 15"/>
          <p:cNvCxnSpPr>
            <a:stCxn id="13" idx="6"/>
            <a:endCxn id="15" idx="1"/>
          </p:cNvCxnSpPr>
          <p:nvPr/>
        </p:nvCxnSpPr>
        <p:spPr bwMode="auto">
          <a:xfrm>
            <a:off x="1287262" y="2213131"/>
            <a:ext cx="1480137" cy="396329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5" idx="3"/>
          </p:cNvCxnSpPr>
          <p:nvPr/>
        </p:nvCxnSpPr>
        <p:spPr bwMode="auto">
          <a:xfrm flipH="1" flipV="1">
            <a:off x="4341706" y="2609460"/>
            <a:ext cx="1885979" cy="1429880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803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566" y="3341054"/>
            <a:ext cx="4651651" cy="30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09" y="1035029"/>
            <a:ext cx="4651651" cy="30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4674678" cy="630942"/>
          </a:xfrm>
        </p:spPr>
        <p:txBody>
          <a:bodyPr/>
          <a:lstStyle/>
          <a:p>
            <a:r>
              <a:rPr lang="fr-BE" dirty="0" smtClean="0"/>
              <a:t>Importance du digestat</a:t>
            </a:r>
            <a:endParaRPr lang="fr-BE" dirty="0"/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21</a:t>
            </a:fld>
            <a:endParaRPr lang="fr-FR" altLang="en-US" dirty="0"/>
          </a:p>
        </p:txBody>
      </p:sp>
      <p:sp>
        <p:nvSpPr>
          <p:cNvPr id="8" name="Ellipse 7"/>
          <p:cNvSpPr/>
          <p:nvPr/>
        </p:nvSpPr>
        <p:spPr bwMode="auto">
          <a:xfrm>
            <a:off x="2139518" y="1755914"/>
            <a:ext cx="1167413" cy="1775534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4053" y="4182423"/>
            <a:ext cx="319597" cy="114369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007440" y="4068052"/>
            <a:ext cx="334394" cy="228740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03215" y="1283186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Changement climatique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12" name="Connecteur droit avec flèche 11"/>
          <p:cNvCxnSpPr>
            <a:stCxn id="8" idx="6"/>
            <a:endCxn id="11" idx="1"/>
          </p:cNvCxnSpPr>
          <p:nvPr/>
        </p:nvCxnSpPr>
        <p:spPr bwMode="auto">
          <a:xfrm flipV="1">
            <a:off x="3306931" y="1575574"/>
            <a:ext cx="596284" cy="1068107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0"/>
            <a:endCxn id="11" idx="2"/>
          </p:cNvCxnSpPr>
          <p:nvPr/>
        </p:nvCxnSpPr>
        <p:spPr bwMode="auto">
          <a:xfrm flipH="1" flipV="1">
            <a:off x="4690369" y="1867961"/>
            <a:ext cx="1053483" cy="2314462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0" idx="0"/>
            <a:endCxn id="11" idx="3"/>
          </p:cNvCxnSpPr>
          <p:nvPr/>
        </p:nvCxnSpPr>
        <p:spPr bwMode="auto">
          <a:xfrm flipH="1" flipV="1">
            <a:off x="5477522" y="1575574"/>
            <a:ext cx="1697115" cy="2492478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 bwMode="auto">
          <a:xfrm>
            <a:off x="5584053" y="3986072"/>
            <a:ext cx="319598" cy="147577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7007440" y="3626528"/>
            <a:ext cx="334394" cy="359545"/>
          </a:xfrm>
          <a:prstGeom prst="ellipse">
            <a:avLst/>
          </a:prstGeom>
          <a:noFill/>
          <a:ln>
            <a:solidFill>
              <a:srgbClr val="DD4814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53234" y="2334114"/>
            <a:ext cx="1574307" cy="584775"/>
          </a:xfrm>
          <a:prstGeom prst="rect">
            <a:avLst/>
          </a:prstGeom>
          <a:solidFill>
            <a:srgbClr val="DD4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accent3"/>
                </a:solidFill>
              </a:rPr>
              <a:t>Ressources fossiles</a:t>
            </a:r>
            <a:endParaRPr lang="fr-BE" sz="1600" dirty="0">
              <a:solidFill>
                <a:schemeClr val="accent3"/>
              </a:solidFill>
            </a:endParaRPr>
          </a:p>
        </p:txBody>
      </p:sp>
      <p:cxnSp>
        <p:nvCxnSpPr>
          <p:cNvPr id="28" name="Connecteur droit avec flèche 27"/>
          <p:cNvCxnSpPr>
            <a:stCxn id="24" idx="0"/>
            <a:endCxn id="27" idx="2"/>
          </p:cNvCxnSpPr>
          <p:nvPr/>
        </p:nvCxnSpPr>
        <p:spPr bwMode="auto">
          <a:xfrm flipV="1">
            <a:off x="5743852" y="2918889"/>
            <a:ext cx="396536" cy="1067183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6" idx="0"/>
            <a:endCxn id="27" idx="2"/>
          </p:cNvCxnSpPr>
          <p:nvPr/>
        </p:nvCxnSpPr>
        <p:spPr bwMode="auto">
          <a:xfrm flipH="1" flipV="1">
            <a:off x="6140388" y="2918889"/>
            <a:ext cx="1034249" cy="707639"/>
          </a:xfrm>
          <a:prstGeom prst="straightConnector1">
            <a:avLst/>
          </a:prstGeom>
          <a:ln>
            <a:solidFill>
              <a:srgbClr val="DD4814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073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7635424" cy="630942"/>
          </a:xfrm>
        </p:spPr>
        <p:txBody>
          <a:bodyPr/>
          <a:lstStyle/>
          <a:p>
            <a:r>
              <a:rPr lang="fr-BE" dirty="0" smtClean="0"/>
              <a:t>Importance de la distance de transport</a:t>
            </a:r>
            <a:endParaRPr lang="fr-BE" dirty="0"/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22</a:t>
            </a:fld>
            <a:endParaRPr lang="fr-FR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998" y="978757"/>
            <a:ext cx="4769918" cy="27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000" y="3769629"/>
            <a:ext cx="4693920" cy="27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770485" y="1748901"/>
            <a:ext cx="223717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Déchets de marché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563948" y="4785062"/>
            <a:ext cx="223717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Déchets de ferme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8642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251759" cy="630942"/>
          </a:xfrm>
        </p:spPr>
        <p:txBody>
          <a:bodyPr/>
          <a:lstStyle/>
          <a:p>
            <a:r>
              <a:rPr lang="fr-BE" dirty="0" smtClean="0"/>
              <a:t>Principaux enseignements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Préférer la valorisation matière et énergétique</a:t>
            </a:r>
          </a:p>
          <a:p>
            <a:pPr lvl="1"/>
            <a:r>
              <a:rPr lang="fr-BE" dirty="0" smtClean="0"/>
              <a:t>Valorisation du biogaz en électricité et/ou chaleur</a:t>
            </a:r>
          </a:p>
          <a:p>
            <a:pPr lvl="1"/>
            <a:r>
              <a:rPr lang="fr-BE" dirty="0" smtClean="0"/>
              <a:t>Valorisation du digestat en engrais importante</a:t>
            </a:r>
          </a:p>
          <a:p>
            <a:endParaRPr lang="fr-BE" dirty="0" smtClean="0"/>
          </a:p>
          <a:p>
            <a:r>
              <a:rPr lang="fr-BE" dirty="0" smtClean="0"/>
              <a:t>MAIS</a:t>
            </a:r>
          </a:p>
          <a:p>
            <a:pPr lvl="1"/>
            <a:r>
              <a:rPr lang="fr-BE" dirty="0" smtClean="0"/>
              <a:t>Quel produit est réellement remplacé? </a:t>
            </a:r>
          </a:p>
          <a:p>
            <a:pPr lvl="1"/>
            <a:r>
              <a:rPr lang="fr-BE" dirty="0" smtClean="0"/>
              <a:t>Quels sont les besoins réels des sols? </a:t>
            </a:r>
          </a:p>
          <a:p>
            <a:pPr lvl="1"/>
            <a:r>
              <a:rPr lang="fr-BE" dirty="0" smtClean="0"/>
              <a:t>Peut-on épandre en quantité illimitée?</a:t>
            </a:r>
          </a:p>
          <a:p>
            <a:pPr lvl="1"/>
            <a:endParaRPr lang="fr-BE" dirty="0" smtClean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23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795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251759" cy="630942"/>
          </a:xfrm>
        </p:spPr>
        <p:txBody>
          <a:bodyPr/>
          <a:lstStyle/>
          <a:p>
            <a:r>
              <a:rPr lang="fr-BE" dirty="0" smtClean="0"/>
              <a:t>Principaux enseignements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Importance très forte de la valorisation et du transport du digestat</a:t>
            </a:r>
          </a:p>
          <a:p>
            <a:endParaRPr lang="fr-BE" dirty="0"/>
          </a:p>
          <a:p>
            <a:r>
              <a:rPr lang="fr-BE" dirty="0" smtClean="0"/>
              <a:t>Plus le contenu en N, P, K du substrat est élevé, meilleure sera la valorisation</a:t>
            </a:r>
          </a:p>
          <a:p>
            <a:pPr lvl="2"/>
            <a:endParaRPr lang="fr-BE" dirty="0" smtClean="0"/>
          </a:p>
          <a:p>
            <a:r>
              <a:rPr lang="fr-BE" dirty="0" smtClean="0"/>
              <a:t>Plus les produits sont valorisés, meilleur sera le gain environnemental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24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847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5495415" cy="630942"/>
          </a:xfrm>
        </p:spPr>
        <p:txBody>
          <a:bodyPr/>
          <a:lstStyle/>
          <a:p>
            <a:r>
              <a:rPr lang="fr-BE" dirty="0" smtClean="0"/>
              <a:t>Conclusions et perspectives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178" y="1094172"/>
            <a:ext cx="8229600" cy="4530725"/>
          </a:xfrm>
        </p:spPr>
        <p:txBody>
          <a:bodyPr/>
          <a:lstStyle/>
          <a:p>
            <a:r>
              <a:rPr lang="fr-BE" dirty="0" smtClean="0"/>
              <a:t>De nombreuses avancées possibles</a:t>
            </a:r>
          </a:p>
          <a:p>
            <a:pPr lvl="1"/>
            <a:r>
              <a:rPr lang="fr-BE" dirty="0" smtClean="0"/>
              <a:t>Amélioration du sol </a:t>
            </a:r>
          </a:p>
          <a:p>
            <a:pPr lvl="1"/>
            <a:r>
              <a:rPr lang="fr-BE" dirty="0" smtClean="0"/>
              <a:t>Allocation efficace et pertinente</a:t>
            </a:r>
          </a:p>
          <a:p>
            <a:pPr lvl="2"/>
            <a:r>
              <a:rPr lang="fr-BE" dirty="0" smtClean="0"/>
              <a:t>Matière</a:t>
            </a:r>
          </a:p>
          <a:p>
            <a:pPr lvl="2"/>
            <a:r>
              <a:rPr lang="fr-BE" dirty="0" smtClean="0"/>
              <a:t>Energie</a:t>
            </a:r>
          </a:p>
          <a:p>
            <a:pPr lvl="1"/>
            <a:r>
              <a:rPr lang="fr-BE" dirty="0" smtClean="0"/>
              <a:t>Besoins réels en engrais</a:t>
            </a:r>
          </a:p>
          <a:p>
            <a:pPr lvl="1"/>
            <a:r>
              <a:rPr lang="fr-BE" dirty="0" smtClean="0"/>
              <a:t>Bonnes pratiques agricoles</a:t>
            </a:r>
          </a:p>
          <a:p>
            <a:r>
              <a:rPr lang="fr-BE" dirty="0" smtClean="0"/>
              <a:t>Besoin de transparence et de mesures claires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25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04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623175" cy="861774"/>
          </a:xfrm>
        </p:spPr>
        <p:txBody>
          <a:bodyPr/>
          <a:lstStyle/>
          <a:p>
            <a:r>
              <a:rPr lang="fr-BE" dirty="0" smtClean="0"/>
              <a:t>Merci pour votre attention!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963445" y="3980155"/>
            <a:ext cx="6553200" cy="1752600"/>
          </a:xfrm>
        </p:spPr>
        <p:txBody>
          <a:bodyPr/>
          <a:lstStyle/>
          <a:p>
            <a:r>
              <a:rPr lang="fr-BE" dirty="0">
                <a:solidFill>
                  <a:srgbClr val="DD4814"/>
                </a:solidFill>
              </a:rPr>
              <a:t>LABORATOIRE DE GÉNIE CHIMIQUE</a:t>
            </a:r>
          </a:p>
          <a:p>
            <a:r>
              <a:rPr lang="fr-BE" sz="2400" i="1" dirty="0"/>
              <a:t>Procédés et développement durable</a:t>
            </a:r>
          </a:p>
          <a:p>
            <a:r>
              <a:rPr lang="fr-BE" sz="2000" dirty="0" smtClean="0"/>
              <a:t>S. Gerbinet</a:t>
            </a:r>
            <a:r>
              <a:rPr lang="fr-BE" sz="2000" dirty="0"/>
              <a:t> –</a:t>
            </a:r>
            <a:r>
              <a:rPr lang="fr-BE" sz="2000" u="sng" dirty="0" smtClean="0"/>
              <a:t> S</a:t>
            </a:r>
            <a:r>
              <a:rPr lang="fr-BE" sz="2000" u="sng" dirty="0"/>
              <a:t>. Belboom </a:t>
            </a:r>
            <a:r>
              <a:rPr lang="fr-BE" sz="2000" dirty="0"/>
              <a:t>– A. Léonard</a:t>
            </a:r>
          </a:p>
          <a:p>
            <a:r>
              <a:rPr lang="fr-BE" sz="1800" dirty="0"/>
              <a:t>sbelboom@ulg.ac.be</a:t>
            </a:r>
          </a:p>
          <a:p>
            <a:pPr marL="344487" lvl="1" indent="0">
              <a:buNone/>
            </a:pPr>
            <a:endParaRPr lang="fr-BE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3002132" y="627914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A96D51-703B-4FED-A65C-F30FEEE6021E}" type="slidenum">
              <a:rPr lang="fr-FR" altLang="en-US" smtClean="0"/>
              <a:pPr algn="ctr">
                <a:defRPr/>
              </a:pPr>
              <a:t>26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32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7789863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Le contexte du développement durable 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247650" y="1146175"/>
            <a:ext cx="6608763" cy="3375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BE" sz="2400" dirty="0" smtClean="0"/>
              <a:t>1987 – Commission Mondiale sur l’Environnement et le développement (Montréal)</a:t>
            </a:r>
          </a:p>
          <a:p>
            <a:pPr lvl="1">
              <a:lnSpc>
                <a:spcPct val="90000"/>
              </a:lnSpc>
            </a:pPr>
            <a:r>
              <a:rPr lang="fr-BE" sz="2000" dirty="0" smtClean="0"/>
              <a:t>Rapport « Brundtland » prône  le concept de « </a:t>
            </a:r>
            <a:r>
              <a:rPr lang="fr-BE" sz="2000" b="1" dirty="0" smtClean="0"/>
              <a:t>sustainable development</a:t>
            </a:r>
            <a:r>
              <a:rPr lang="fr-BE" sz="2000" dirty="0" smtClean="0"/>
              <a:t> » </a:t>
            </a:r>
          </a:p>
          <a:p>
            <a:pPr lvl="1">
              <a:lnSpc>
                <a:spcPct val="90000"/>
              </a:lnSpc>
            </a:pPr>
            <a:r>
              <a:rPr lang="fr-BE" sz="2000" dirty="0" smtClean="0"/>
              <a:t>Un développement qui permet de : « répondre aux besoins du présent sans compromettre la possibilité pour les générations futures de satisfaire les leurs ».</a:t>
            </a:r>
            <a:endParaRPr lang="fr-FR" sz="2000" dirty="0" smtClean="0"/>
          </a:p>
          <a:p>
            <a:pPr eaLnBrk="1" hangingPunct="1"/>
            <a:endParaRPr lang="fr-BE" sz="2400" dirty="0" smtClean="0"/>
          </a:p>
          <a:p>
            <a:pPr eaLnBrk="1" hangingPunct="1"/>
            <a:r>
              <a:rPr lang="fr-BE" sz="2400" dirty="0" smtClean="0"/>
              <a:t>3 piliers : social, économique, environnement</a:t>
            </a:r>
          </a:p>
          <a:p>
            <a:pPr eaLnBrk="1" hangingPunct="1"/>
            <a:endParaRPr lang="fr-BE" sz="2400" dirty="0" smtClean="0"/>
          </a:p>
          <a:p>
            <a:pPr eaLnBrk="1" hangingPunct="1"/>
            <a:r>
              <a:rPr lang="fr-BE" sz="2400" dirty="0" smtClean="0"/>
              <a:t>Décisions politiques durables</a:t>
            </a:r>
          </a:p>
          <a:p>
            <a:pPr lvl="1" eaLnBrk="1" hangingPunct="1"/>
            <a:r>
              <a:rPr lang="fr-BE" sz="2400" dirty="0" smtClean="0"/>
              <a:t>Outils d’aide à la décision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BE" dirty="0" smtClean="0"/>
              <a:t>		   </a:t>
            </a:r>
          </a:p>
          <a:p>
            <a:pPr lvl="1" eaLnBrk="1" hangingPunct="1">
              <a:buFont typeface="Wingdings" pitchFamily="2" charset="2"/>
              <a:buNone/>
            </a:pPr>
            <a:endParaRPr lang="fr-BE" dirty="0" smtClean="0"/>
          </a:p>
          <a:p>
            <a:pPr lvl="1" eaLnBrk="1" hangingPunct="1"/>
            <a:endParaRPr lang="fr-BE" dirty="0" smtClean="0"/>
          </a:p>
          <a:p>
            <a:pPr lvl="1" eaLnBrk="1" hangingPunct="1"/>
            <a:endParaRPr lang="fr-BE" dirty="0" smtClean="0"/>
          </a:p>
          <a:p>
            <a:pPr lvl="2" eaLnBrk="1" hangingPunct="1"/>
            <a:endParaRPr lang="fr-BE" dirty="0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5F15062-1E80-4906-A1DE-83C702BD6E83}" type="slidenum">
              <a:rPr lang="fr-FR" smtClean="0"/>
              <a:pPr algn="ctr"/>
              <a:t>3</a:t>
            </a:fld>
            <a:endParaRPr lang="fr-FR" dirty="0" smtClean="0"/>
          </a:p>
        </p:txBody>
      </p:sp>
      <p:pic>
        <p:nvPicPr>
          <p:cNvPr id="24580" name="Picture 4" descr="http://t3.gstatic.com/images?q=tbn:ANd9GcQHsjNc8ZDFTiA_PIhFag2VonzwF_dg2wwpS30ZpXS7a-Z6is9m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1598613"/>
            <a:ext cx="2390775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droite rayée 11"/>
          <p:cNvSpPr/>
          <p:nvPr/>
        </p:nvSpPr>
        <p:spPr bwMode="auto">
          <a:xfrm>
            <a:off x="5892800" y="4394200"/>
            <a:ext cx="1371600" cy="860425"/>
          </a:xfrm>
          <a:prstGeom prst="stripedRightArrow">
            <a:avLst/>
          </a:prstGeom>
          <a:noFill/>
          <a:ln w="38100" cap="flat" cmpd="sng" algn="ctr">
            <a:solidFill>
              <a:srgbClr val="0049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BE" dirty="0"/>
          </a:p>
        </p:txBody>
      </p:sp>
    </p:spTree>
  </p:cSld>
  <p:clrMapOvr>
    <a:masterClrMapping/>
  </p:clrMapOvr>
  <p:transition advTm="37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90513"/>
            <a:ext cx="5368925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Le pilier « environnement »</a:t>
            </a:r>
          </a:p>
        </p:txBody>
      </p:sp>
      <p:sp>
        <p:nvSpPr>
          <p:cNvPr id="41988" name="Espace réservé du numéro de diapositiv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867E816D-389A-4C28-A9D1-3AC4D34E16E3}" type="slidenum">
              <a:rPr lang="fr-FR" sz="1200" b="0"/>
              <a:pPr algn="ctr"/>
              <a:t>4</a:t>
            </a:fld>
            <a:endParaRPr lang="fr-FR" sz="1200" b="0" dirty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3850" y="981075"/>
            <a:ext cx="85693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600" b="0" dirty="0"/>
              <a:t>Prise en compte de l’environnement = essentielle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Entreprises, services publics …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600" b="0" dirty="0"/>
              <a:t>Pourquoi essentiel ??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Respect des réglementations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Volonté de s’inscrire dans des démarches de type  « développement durable », « protection de la nature »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Recherche de reconnaissance externe ou interne</a:t>
            </a:r>
          </a:p>
          <a:p>
            <a:pPr marL="1022350" lvl="2" indent="-350838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000" b="0" dirty="0"/>
              <a:t>Améliorer image extérieure</a:t>
            </a:r>
          </a:p>
          <a:p>
            <a:pPr marL="1022350" lvl="2" indent="-350838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000" b="0" dirty="0"/>
              <a:t>Obtenir adhésion du personnel à un projet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Réduction des risques de dommage environnemental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Réduction des coûts (réparation, assurance, …)</a:t>
            </a:r>
          </a:p>
        </p:txBody>
      </p:sp>
    </p:spTree>
  </p:cSld>
  <p:clrMapOvr>
    <a:masterClrMapping/>
  </p:clrMapOvr>
  <p:transition advTm="377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349500"/>
            <a:ext cx="5003800" cy="2686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90513"/>
            <a:ext cx="5368925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Le pilier « environnement »</a:t>
            </a:r>
          </a:p>
        </p:txBody>
      </p:sp>
      <p:sp>
        <p:nvSpPr>
          <p:cNvPr id="43011" name="Espace réservé du numéro de diapositiv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62B62D72-E442-4E2C-B078-779EA2EEE0AD}" type="slidenum">
              <a:rPr lang="fr-FR" sz="1200" b="0"/>
              <a:pPr algn="ctr"/>
              <a:t>5</a:t>
            </a:fld>
            <a:endParaRPr lang="fr-FR" sz="1200" b="0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79388" y="981075"/>
            <a:ext cx="85693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600" b="0" dirty="0"/>
              <a:t>2 types d’approches pour la gestion environnementale 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Approche par le système</a:t>
            </a:r>
          </a:p>
          <a:p>
            <a:pPr marL="1022350" lvl="2" indent="-350838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000" b="0" dirty="0"/>
              <a:t>Mise en place d’un système de management environnemental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Approche par le produit</a:t>
            </a:r>
          </a:p>
          <a:p>
            <a:pPr marL="1022350" lvl="2" indent="-350838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000" b="0" dirty="0"/>
              <a:t>Labels, éco-conception, …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600" b="0" dirty="0"/>
              <a:t>Diversité des outils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Études d’incidence (EIE)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Rapports environnementaux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ISO 14001 – EMAS </a:t>
            </a:r>
            <a:r>
              <a:rPr lang="fr-BE" sz="2200" b="0" dirty="0">
                <a:sym typeface="Wingdings" pitchFamily="2" charset="2"/>
              </a:rPr>
              <a:t></a:t>
            </a:r>
            <a:r>
              <a:rPr lang="fr-BE" sz="2200" b="0" dirty="0"/>
              <a:t> SME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dirty="0"/>
              <a:t>Analyse du cycle de vie</a:t>
            </a:r>
            <a:endParaRPr lang="fr-BE" sz="2200" b="0" dirty="0"/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dirty="0"/>
              <a:t>Fiches de déclaration environnementale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200" b="0" dirty="0"/>
              <a:t>…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endParaRPr lang="fr-BE" sz="22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600" b="0" dirty="0"/>
          </a:p>
        </p:txBody>
      </p:sp>
      <p:pic>
        <p:nvPicPr>
          <p:cNvPr id="43016" name="Picture 8" descr="1172070214_logo_nf_f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450" y="5114925"/>
            <a:ext cx="1924050" cy="841375"/>
          </a:xfrm>
          <a:prstGeom prst="rect">
            <a:avLst/>
          </a:prstGeom>
          <a:noFill/>
        </p:spPr>
      </p:pic>
      <p:pic>
        <p:nvPicPr>
          <p:cNvPr id="43018" name="Picture 10" descr="f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5121275"/>
            <a:ext cx="1160462" cy="884238"/>
          </a:xfrm>
          <a:prstGeom prst="rect">
            <a:avLst/>
          </a:prstGeom>
          <a:noFill/>
        </p:spPr>
      </p:pic>
    </p:spTree>
  </p:cSld>
  <p:clrMapOvr>
    <a:masterClrMapping/>
  </p:clrMapOvr>
  <p:transition advTm="3773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90513"/>
            <a:ext cx="4810125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L’analyse de cycle de vie</a:t>
            </a:r>
          </a:p>
        </p:txBody>
      </p:sp>
      <p:sp>
        <p:nvSpPr>
          <p:cNvPr id="44036" name="Espace réservé du numéro de diapositiv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CD20DC1F-D9C2-43B6-8B3B-0C486493E2E6}" type="slidenum">
              <a:rPr lang="fr-FR" sz="1200" b="0"/>
              <a:pPr algn="ctr"/>
              <a:t>6</a:t>
            </a:fld>
            <a:endParaRPr lang="fr-FR" sz="1200" b="0" dirty="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87338" y="973138"/>
            <a:ext cx="85074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900" b="0" dirty="0"/>
              <a:t>Cadre général défini par la norme internationale ISO 14040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2900" b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900" b="0" dirty="0"/>
              <a:t>Approche du berceau à la tombe</a:t>
            </a:r>
          </a:p>
        </p:txBody>
      </p:sp>
      <p:pic>
        <p:nvPicPr>
          <p:cNvPr id="44041" name="Picture 9" descr="cycledev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660525"/>
            <a:ext cx="3905250" cy="3371850"/>
          </a:xfrm>
          <a:prstGeom prst="rect">
            <a:avLst/>
          </a:prstGeom>
          <a:noFill/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87350" y="1922463"/>
            <a:ext cx="51133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500" b="0" dirty="0"/>
              <a:t>« étudie les aspects environnementaux et les impacts potentiels tout au long de la vie d’un produit, de l’acquisition de la matière première à sa production, son utilisation et à sa destruction »</a:t>
            </a:r>
          </a:p>
        </p:txBody>
      </p:sp>
    </p:spTree>
  </p:cSld>
  <p:clrMapOvr>
    <a:masterClrMapping/>
  </p:clrMapOvr>
  <p:transition advTm="377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90513"/>
            <a:ext cx="4810125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L’analyse de cycle de vie</a:t>
            </a:r>
          </a:p>
        </p:txBody>
      </p:sp>
      <p:sp>
        <p:nvSpPr>
          <p:cNvPr id="64515" name="Espace réservé du numéro de diapositiv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83C8B30A-9CA1-4688-B736-17B598A82E75}" type="slidenum">
              <a:rPr lang="fr-FR" sz="1200" b="0"/>
              <a:pPr algn="ctr"/>
              <a:t>7</a:t>
            </a:fld>
            <a:endParaRPr lang="fr-FR" sz="1200" b="0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57200" y="908050"/>
            <a:ext cx="85074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900" b="0" dirty="0"/>
              <a:t>4 étapes clés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84213" y="1504950"/>
            <a:ext cx="377825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B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Définition de l’objectif et du champ de l’étude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84213" y="3217863"/>
            <a:ext cx="377825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B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Analyse de l’inventaire (LCI)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84213" y="4933950"/>
            <a:ext cx="377825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B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Evaluation de l’impact (LCIA)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484813" y="1504950"/>
            <a:ext cx="2971800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</a:pPr>
            <a:r>
              <a:rPr lang="fr-B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Interprétation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4524" name="Group 12"/>
          <p:cNvGrpSpPr>
            <a:grpSpLocks/>
          </p:cNvGrpSpPr>
          <p:nvPr/>
        </p:nvGrpSpPr>
        <p:grpSpPr bwMode="auto">
          <a:xfrm>
            <a:off x="2284413" y="1885950"/>
            <a:ext cx="3190875" cy="3810000"/>
            <a:chOff x="1536" y="1296"/>
            <a:chExt cx="2010" cy="2400"/>
          </a:xfrm>
        </p:grpSpPr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1536" y="1741"/>
              <a:ext cx="192" cy="384"/>
            </a:xfrm>
            <a:prstGeom prst="upDownArrow">
              <a:avLst>
                <a:gd name="adj1" fmla="val 33333"/>
                <a:gd name="adj2" fmla="val 35935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4526" name="AutoShape 14"/>
            <p:cNvSpPr>
              <a:spLocks noChangeArrowheads="1"/>
            </p:cNvSpPr>
            <p:nvPr/>
          </p:nvSpPr>
          <p:spPr bwMode="auto">
            <a:xfrm>
              <a:off x="1536" y="2815"/>
              <a:ext cx="192" cy="384"/>
            </a:xfrm>
            <a:prstGeom prst="upDownArrow">
              <a:avLst>
                <a:gd name="adj1" fmla="val 33333"/>
                <a:gd name="adj2" fmla="val 35935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auto">
            <a:xfrm>
              <a:off x="2922" y="1296"/>
              <a:ext cx="624" cy="240"/>
            </a:xfrm>
            <a:prstGeom prst="leftRightArrow">
              <a:avLst>
                <a:gd name="adj1" fmla="val 36667"/>
                <a:gd name="adj2" fmla="val 52084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2922" y="2352"/>
              <a:ext cx="624" cy="240"/>
            </a:xfrm>
            <a:prstGeom prst="leftRightArrow">
              <a:avLst>
                <a:gd name="adj1" fmla="val 36667"/>
                <a:gd name="adj2" fmla="val 62087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4529" name="AutoShape 17"/>
            <p:cNvSpPr>
              <a:spLocks noChangeArrowheads="1"/>
            </p:cNvSpPr>
            <p:nvPr/>
          </p:nvSpPr>
          <p:spPr bwMode="auto">
            <a:xfrm>
              <a:off x="2922" y="3456"/>
              <a:ext cx="624" cy="240"/>
            </a:xfrm>
            <a:prstGeom prst="leftRightArrow">
              <a:avLst>
                <a:gd name="adj1" fmla="val 36667"/>
                <a:gd name="adj2" fmla="val 52084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</p:spTree>
  </p:cSld>
  <p:clrMapOvr>
    <a:masterClrMapping/>
  </p:clrMapOvr>
  <p:transition advTm="3773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90513"/>
            <a:ext cx="4810125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L’analyse de cycle de vie</a:t>
            </a:r>
          </a:p>
        </p:txBody>
      </p:sp>
      <p:sp>
        <p:nvSpPr>
          <p:cNvPr id="65539" name="Espace réservé du numéro de diapositiv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C55C0E05-C323-4097-80E8-EDFD3D3EE63C}" type="slidenum">
              <a:rPr lang="fr-FR" sz="1200" b="0"/>
              <a:pPr algn="ctr"/>
              <a:t>8</a:t>
            </a:fld>
            <a:endParaRPr lang="fr-FR" sz="1200" b="0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908050"/>
            <a:ext cx="85074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900" b="0" dirty="0"/>
              <a:t>Inventaire</a:t>
            </a:r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>
            <a:off x="3886200" y="1362075"/>
            <a:ext cx="628650" cy="4652963"/>
          </a:xfrm>
          <a:prstGeom prst="downArrow">
            <a:avLst>
              <a:gd name="adj1" fmla="val 50000"/>
              <a:gd name="adj2" fmla="val 185038"/>
            </a:avLst>
          </a:prstGeom>
          <a:solidFill>
            <a:srgbClr val="004953"/>
          </a:solidFill>
          <a:ln w="127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2971800" y="187166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B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Matières premières</a:t>
            </a: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3581400" y="3929063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B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Produit(s)</a:t>
            </a: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5565" name="Group 29"/>
          <p:cNvGrpSpPr>
            <a:grpSpLocks/>
          </p:cNvGrpSpPr>
          <p:nvPr/>
        </p:nvGrpSpPr>
        <p:grpSpPr bwMode="auto">
          <a:xfrm>
            <a:off x="609600" y="2633663"/>
            <a:ext cx="2514600" cy="457200"/>
            <a:chOff x="384" y="1776"/>
            <a:chExt cx="1584" cy="288"/>
          </a:xfrm>
        </p:grpSpPr>
        <p:sp>
          <p:nvSpPr>
            <p:cNvPr id="65566" name="Text Box 30"/>
            <p:cNvSpPr txBox="1">
              <a:spLocks noChangeArrowheads="1"/>
            </p:cNvSpPr>
            <p:nvPr/>
          </p:nvSpPr>
          <p:spPr bwMode="auto">
            <a:xfrm>
              <a:off x="384" y="1776"/>
              <a:ext cx="105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Ressources</a:t>
              </a:r>
              <a:endPara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567" name="AutoShape 31"/>
            <p:cNvSpPr>
              <a:spLocks noChangeArrowheads="1"/>
            </p:cNvSpPr>
            <p:nvPr/>
          </p:nvSpPr>
          <p:spPr bwMode="auto">
            <a:xfrm>
              <a:off x="1440" y="1824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65568" name="Group 32"/>
          <p:cNvGrpSpPr>
            <a:grpSpLocks/>
          </p:cNvGrpSpPr>
          <p:nvPr/>
        </p:nvGrpSpPr>
        <p:grpSpPr bwMode="auto">
          <a:xfrm>
            <a:off x="990600" y="3319463"/>
            <a:ext cx="2133600" cy="457200"/>
            <a:chOff x="624" y="2208"/>
            <a:chExt cx="1344" cy="288"/>
          </a:xfrm>
        </p:grpSpPr>
        <p:sp>
          <p:nvSpPr>
            <p:cNvPr id="65569" name="Text Box 33"/>
            <p:cNvSpPr txBox="1">
              <a:spLocks noChangeArrowheads="1"/>
            </p:cNvSpPr>
            <p:nvPr/>
          </p:nvSpPr>
          <p:spPr bwMode="auto">
            <a:xfrm>
              <a:off x="624" y="2208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Énergie</a:t>
              </a:r>
              <a:endPara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auto">
            <a:xfrm>
              <a:off x="1440" y="2256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65571" name="Group 35"/>
          <p:cNvGrpSpPr>
            <a:grpSpLocks/>
          </p:cNvGrpSpPr>
          <p:nvPr/>
        </p:nvGrpSpPr>
        <p:grpSpPr bwMode="auto">
          <a:xfrm>
            <a:off x="5486400" y="2709863"/>
            <a:ext cx="3429000" cy="1552575"/>
            <a:chOff x="3456" y="1824"/>
            <a:chExt cx="2160" cy="978"/>
          </a:xfrm>
        </p:grpSpPr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84" y="1824"/>
              <a:ext cx="1632" cy="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BE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Emissions  	Air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fr-BE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	Eau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fr-BE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	Sol</a:t>
              </a:r>
              <a:endPara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auto">
            <a:xfrm>
              <a:off x="3456" y="1872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DD4814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3200400" y="2709863"/>
            <a:ext cx="2209800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Processus élémentaire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37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2" grpId="0" animBg="1"/>
      <p:bldP spid="65563" grpId="0" autoUpdateAnimBg="0"/>
      <p:bldP spid="65564" grpId="0" autoUpdateAnimBg="0"/>
      <p:bldP spid="6557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90513"/>
            <a:ext cx="4810125" cy="654050"/>
          </a:xfrm>
        </p:spPr>
        <p:txBody>
          <a:bodyPr/>
          <a:lstStyle/>
          <a:p>
            <a:pPr marL="514350" indent="-514350" eaLnBrk="1" hangingPunct="1"/>
            <a:r>
              <a:rPr lang="fr-BE" dirty="0" smtClean="0"/>
              <a:t>L’analyse de cycle de vie</a:t>
            </a:r>
          </a:p>
        </p:txBody>
      </p:sp>
      <p:sp>
        <p:nvSpPr>
          <p:cNvPr id="66563" name="Espace réservé du numéro de diapositive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9D6F783-E636-4802-B9D1-98521C73935B}" type="slidenum">
              <a:rPr lang="fr-FR" sz="1200" b="0"/>
              <a:pPr algn="ctr"/>
              <a:t>9</a:t>
            </a:fld>
            <a:endParaRPr lang="fr-FR" sz="1200" b="0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908050"/>
            <a:ext cx="85074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r>
              <a:rPr lang="fr-BE" sz="2900" b="0" dirty="0"/>
              <a:t>Evaluation de l’impact 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873125" y="1539875"/>
            <a:ext cx="70421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Effets cancérigènes / toxicité humaine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Effets respiratoires causés par les substances inorganiques (smog acide)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Effets respiratoires causés par les substances organiques (smog photochimique)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Changement climatique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Disparition de la couche d’ozone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Ecotoxicité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Acidification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Eutrophisation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Extraction des ressources</a:t>
            </a:r>
          </a:p>
          <a:p>
            <a:pPr marL="669925" lvl="1" indent="-325438" eaLnBrk="0" hangingPunct="0">
              <a:lnSpc>
                <a:spcPct val="90000"/>
              </a:lnSpc>
              <a:spcBef>
                <a:spcPct val="20000"/>
              </a:spcBef>
              <a:buClr>
                <a:srgbClr val="004953"/>
              </a:buClr>
              <a:buSzPct val="60000"/>
              <a:buFont typeface="Wingdings" pitchFamily="2" charset="2"/>
              <a:buChar char="q"/>
            </a:pPr>
            <a:r>
              <a:rPr lang="fr-BE" sz="2100" b="0" dirty="0"/>
              <a:t>…</a:t>
            </a:r>
          </a:p>
          <a:p>
            <a:pPr marL="1022350" lvl="2" indent="-350838" eaLnBrk="0" hangingPunct="0">
              <a:lnSpc>
                <a:spcPct val="90000"/>
              </a:lnSpc>
              <a:spcBef>
                <a:spcPct val="20000"/>
              </a:spcBef>
              <a:buClr>
                <a:srgbClr val="DD4814"/>
              </a:buClr>
              <a:buSzPct val="65000"/>
              <a:buFont typeface="Wingdings" pitchFamily="2" charset="2"/>
              <a:buChar char="n"/>
            </a:pPr>
            <a:endParaRPr lang="fr-BE" sz="1900" b="0" dirty="0"/>
          </a:p>
        </p:txBody>
      </p:sp>
    </p:spTree>
  </p:cSld>
  <p:clrMapOvr>
    <a:masterClrMapping/>
  </p:clrMapOvr>
  <p:transition advTm="3773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ndara"/>
        <a:ea typeface=""/>
        <a:cs typeface="Times New Roman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Cluster</Template>
  <TotalTime>5675</TotalTime>
  <Words>682</Words>
  <Application>Microsoft Office PowerPoint</Application>
  <PresentationFormat>Affichage à l'écran (4:3)</PresentationFormat>
  <Paragraphs>215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Edge</vt:lpstr>
      <vt:lpstr>La valorisation du digestat : une contribution essentielle au bénéfice environnemental d'une unité de biométhanisation   </vt:lpstr>
      <vt:lpstr>Introduction</vt:lpstr>
      <vt:lpstr>Le contexte du développement durable </vt:lpstr>
      <vt:lpstr>Le pilier « environnement »</vt:lpstr>
      <vt:lpstr>Le pilier « environnement »</vt:lpstr>
      <vt:lpstr>L’analyse de cycle de vie</vt:lpstr>
      <vt:lpstr>L’analyse de cycle de vie</vt:lpstr>
      <vt:lpstr>L’analyse de cycle de vie</vt:lpstr>
      <vt:lpstr>L’analyse de cycle de vie</vt:lpstr>
      <vt:lpstr>Application de la méthodologie LCA à des unités de biométhanisation</vt:lpstr>
      <vt:lpstr>Systèmes étudiés</vt:lpstr>
      <vt:lpstr>Champ des études</vt:lpstr>
      <vt:lpstr>Frontières du système </vt:lpstr>
      <vt:lpstr>Hypothèses</vt:lpstr>
      <vt:lpstr>Résultats – Déchets de marché</vt:lpstr>
      <vt:lpstr>Résultats – Déchets de marché</vt:lpstr>
      <vt:lpstr>Résultats – Déchets de ferme</vt:lpstr>
      <vt:lpstr>Résultats – Déchets de ferme</vt:lpstr>
      <vt:lpstr>Résultats – FFOM</vt:lpstr>
      <vt:lpstr>Résultats – FFOM</vt:lpstr>
      <vt:lpstr>Importance du digestat</vt:lpstr>
      <vt:lpstr>Importance de la distance de transport</vt:lpstr>
      <vt:lpstr>Principaux enseignements</vt:lpstr>
      <vt:lpstr>Principaux enseignements</vt:lpstr>
      <vt:lpstr>Conclusions et perspectives</vt:lpstr>
      <vt:lpstr>Merci pour votre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Génie chimique de l’environnement </dc:title>
  <dc:creator>Angélique Léonard</dc:creator>
  <cp:lastModifiedBy>pc</cp:lastModifiedBy>
  <cp:revision>251</cp:revision>
  <cp:lastPrinted>1601-01-01T00:00:00Z</cp:lastPrinted>
  <dcterms:created xsi:type="dcterms:W3CDTF">2005-11-10T12:22:56Z</dcterms:created>
  <dcterms:modified xsi:type="dcterms:W3CDTF">2011-10-13T14:57:05Z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_MarkAsFinal">
    <vt:bool>true</vt:bool>
  </property>
</Properties>
</file>