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2" r:id="rId1"/>
  </p:sldMasterIdLst>
  <p:notesMasterIdLst>
    <p:notesMasterId r:id="rId19"/>
  </p:notesMasterIdLst>
  <p:sldIdLst>
    <p:sldId id="256" r:id="rId2"/>
    <p:sldId id="257" r:id="rId3"/>
    <p:sldId id="357" r:id="rId4"/>
    <p:sldId id="341" r:id="rId5"/>
    <p:sldId id="342" r:id="rId6"/>
    <p:sldId id="343" r:id="rId7"/>
    <p:sldId id="354" r:id="rId8"/>
    <p:sldId id="344" r:id="rId9"/>
    <p:sldId id="345" r:id="rId10"/>
    <p:sldId id="348" r:id="rId11"/>
    <p:sldId id="350" r:id="rId12"/>
    <p:sldId id="351" r:id="rId13"/>
    <p:sldId id="352" r:id="rId14"/>
    <p:sldId id="353" r:id="rId15"/>
    <p:sldId id="355" r:id="rId16"/>
    <p:sldId id="356" r:id="rId17"/>
    <p:sldId id="334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20" autoAdjust="0"/>
  </p:normalViewPr>
  <p:slideViewPr>
    <p:cSldViewPr snapToGrid="0" snapToObjects="1">
      <p:cViewPr>
        <p:scale>
          <a:sx n="75" d="100"/>
          <a:sy n="75" d="100"/>
        </p:scale>
        <p:origin x="-12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48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3A6EC-D54C-4939-A96A-6DE4BB5AC6AB}" type="datetimeFigureOut">
              <a:rPr lang="fr-BE" smtClean="0"/>
              <a:t>12/10/2011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50A24-481D-436F-8F97-382DE901CD3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181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02875"/>
            <a:ext cx="7772400" cy="2065793"/>
          </a:xfrm>
          <a:ln w="28575">
            <a:noFill/>
          </a:ln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7400" y="3811043"/>
            <a:ext cx="6400800" cy="1752600"/>
          </a:xfrm>
          <a:ln>
            <a:noFill/>
          </a:ln>
        </p:spPr>
        <p:txBody>
          <a:bodyPr/>
          <a:lstStyle>
            <a:lvl1pPr marL="0" indent="0" algn="just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fr-BE" smtClean="0"/>
              <a:t>‹N°›</a:t>
            </a:fld>
            <a:endParaRPr lang="fr-BE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2057400" y="3811043"/>
            <a:ext cx="6400800" cy="0"/>
          </a:xfrm>
          <a:prstGeom prst="line">
            <a:avLst/>
          </a:prstGeom>
          <a:ln w="19050">
            <a:solidFill>
              <a:srgbClr val="004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 flipV="1">
            <a:off x="685800" y="902876"/>
            <a:ext cx="0" cy="2065792"/>
          </a:xfrm>
          <a:prstGeom prst="line">
            <a:avLst/>
          </a:prstGeom>
          <a:ln w="19050">
            <a:solidFill>
              <a:srgbClr val="004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685800" y="902875"/>
            <a:ext cx="7772400" cy="0"/>
          </a:xfrm>
          <a:prstGeom prst="line">
            <a:avLst/>
          </a:prstGeom>
          <a:ln w="19050">
            <a:solidFill>
              <a:srgbClr val="004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265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723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773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fr-BE" smtClean="0"/>
              <a:t>‹N°›</a:t>
            </a:fld>
            <a:endParaRPr lang="fr-BE"/>
          </a:p>
        </p:txBody>
      </p:sp>
      <p:cxnSp>
        <p:nvCxnSpPr>
          <p:cNvPr id="7" name="Connecteur droit 6"/>
          <p:cNvCxnSpPr/>
          <p:nvPr userDrawn="1"/>
        </p:nvCxnSpPr>
        <p:spPr>
          <a:xfrm flipV="1">
            <a:off x="457200" y="1417638"/>
            <a:ext cx="8235915" cy="80"/>
          </a:xfrm>
          <a:prstGeom prst="line">
            <a:avLst/>
          </a:prstGeom>
          <a:ln>
            <a:solidFill>
              <a:srgbClr val="004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559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729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fr-BE" smtClean="0"/>
              <a:t>‹N°›</a:t>
            </a:fld>
            <a:endParaRPr lang="fr-BE"/>
          </a:p>
        </p:txBody>
      </p:sp>
      <p:cxnSp>
        <p:nvCxnSpPr>
          <p:cNvPr id="8" name="Connecteur droit 7"/>
          <p:cNvCxnSpPr/>
          <p:nvPr userDrawn="1"/>
        </p:nvCxnSpPr>
        <p:spPr>
          <a:xfrm flipV="1">
            <a:off x="457200" y="1417638"/>
            <a:ext cx="8235915" cy="80"/>
          </a:xfrm>
          <a:prstGeom prst="line">
            <a:avLst/>
          </a:prstGeom>
          <a:ln>
            <a:solidFill>
              <a:srgbClr val="004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90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fr-BE" smtClean="0"/>
              <a:t>‹N°›</a:t>
            </a:fld>
            <a:endParaRPr lang="fr-BE"/>
          </a:p>
        </p:txBody>
      </p:sp>
      <p:cxnSp>
        <p:nvCxnSpPr>
          <p:cNvPr id="10" name="Connecteur droit 9"/>
          <p:cNvCxnSpPr/>
          <p:nvPr userDrawn="1"/>
        </p:nvCxnSpPr>
        <p:spPr>
          <a:xfrm flipV="1">
            <a:off x="457200" y="1417638"/>
            <a:ext cx="8235915" cy="80"/>
          </a:xfrm>
          <a:prstGeom prst="line">
            <a:avLst/>
          </a:prstGeom>
          <a:ln>
            <a:solidFill>
              <a:srgbClr val="004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021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28027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270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628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9015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31/08/2011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EB35D-0A6C-42AA-8FF1-4281EC217CBA}" type="slidenum">
              <a:rPr lang="fr-BE" smtClean="0"/>
              <a:t>‹N°›</a:t>
            </a:fld>
            <a:endParaRPr lang="fr-BE" dirty="0"/>
          </a:p>
        </p:txBody>
      </p:sp>
      <p:pic>
        <p:nvPicPr>
          <p:cNvPr id="7" name="Image 6" descr="logo_coul_texte_blason_cadre_30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62" y="6260854"/>
            <a:ext cx="793043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logobemsV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91" y="6260854"/>
            <a:ext cx="644144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7" b="10278"/>
          <a:stretch/>
        </p:blipFill>
        <p:spPr bwMode="auto">
          <a:xfrm>
            <a:off x="5337085" y="6260854"/>
            <a:ext cx="988189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cteur droit 10"/>
          <p:cNvCxnSpPr/>
          <p:nvPr userDrawn="1"/>
        </p:nvCxnSpPr>
        <p:spPr>
          <a:xfrm flipV="1">
            <a:off x="476545" y="6204456"/>
            <a:ext cx="8235915" cy="80"/>
          </a:xfrm>
          <a:prstGeom prst="line">
            <a:avLst/>
          </a:prstGeom>
          <a:ln>
            <a:solidFill>
              <a:srgbClr val="004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9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4E5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solidFill>
            <a:srgbClr val="004E52"/>
          </a:solidFill>
        </p:spPr>
        <p:txBody>
          <a:bodyPr>
            <a:noAutofit/>
          </a:bodyPr>
          <a:lstStyle/>
          <a:p>
            <a:r>
              <a:rPr lang="en-US" sz="2800" b="1" i="1" smtClean="0">
                <a:solidFill>
                  <a:schemeClr val="bg1"/>
                </a:solidFill>
              </a:rPr>
              <a:t>DYNAMIC SIMULATION OF RESIDENTIAL BUILDINGS WITH SORPTION STORAGE OF SOLAR ENERGY </a:t>
            </a:r>
            <a:br>
              <a:rPr lang="en-US" sz="2800" b="1" i="1" smtClean="0">
                <a:solidFill>
                  <a:schemeClr val="bg1"/>
                </a:solidFill>
              </a:rPr>
            </a:br>
            <a:r>
              <a:rPr lang="en-US" sz="2800" b="1" i="1" smtClean="0">
                <a:solidFill>
                  <a:schemeClr val="bg1"/>
                </a:solidFill>
              </a:rPr>
              <a:t>– </a:t>
            </a:r>
            <a:br>
              <a:rPr lang="en-US" sz="2800" b="1" i="1" smtClean="0">
                <a:solidFill>
                  <a:schemeClr val="bg1"/>
                </a:solidFill>
              </a:rPr>
            </a:br>
            <a:r>
              <a:rPr lang="en-US" sz="2800" b="1" i="1" smtClean="0">
                <a:solidFill>
                  <a:schemeClr val="bg1"/>
                </a:solidFill>
              </a:rPr>
              <a:t>PARAMETRIC ANALYSIS</a:t>
            </a:r>
            <a:endParaRPr lang="en-US" sz="2800" b="1" i="1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sz="2800" b="1" dirty="0" smtClean="0"/>
              <a:t>ISES Solar World Congress 2011  - Kassel (Germany )</a:t>
            </a:r>
            <a:br>
              <a:rPr lang="en-US" sz="2800" b="1" dirty="0" smtClean="0"/>
            </a:br>
            <a:r>
              <a:rPr lang="en-US" sz="2800" b="1" dirty="0" smtClean="0"/>
              <a:t>31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August 2011</a:t>
            </a:r>
          </a:p>
          <a:p>
            <a:pPr algn="l"/>
            <a:endParaRPr lang="en-US" sz="2400" b="1" dirty="0" smtClean="0"/>
          </a:p>
          <a:p>
            <a:pPr algn="r"/>
            <a:r>
              <a:rPr lang="en-US" sz="2300" b="1" dirty="0" smtClean="0"/>
              <a:t>S. HENNAUT, S. THOMAS, E. DAVIN and Ph. ANDRE</a:t>
            </a:r>
          </a:p>
          <a:p>
            <a:pPr algn="r"/>
            <a:r>
              <a:rPr lang="en-US" sz="2300" b="1" dirty="0" smtClean="0"/>
              <a:t>Building Energy Monitoring and Simulation</a:t>
            </a:r>
          </a:p>
          <a:p>
            <a:pPr algn="r"/>
            <a:r>
              <a:rPr lang="en-US" sz="2300" b="1" dirty="0" smtClean="0"/>
              <a:t>University of Liège (BE</a:t>
            </a:r>
            <a:r>
              <a:rPr lang="en-US" sz="2100" b="1" dirty="0" smtClean="0"/>
              <a:t>)</a:t>
            </a:r>
            <a:endParaRPr lang="en-US" sz="21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Performances of the system: reference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3555" y="1600200"/>
            <a:ext cx="4174490" cy="46354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Excluding DHW consumption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r>
              <a:rPr lang="en-US" sz="2400" dirty="0" err="1"/>
              <a:t>F</a:t>
            </a:r>
            <a:r>
              <a:rPr lang="en-US" sz="2400" baseline="-25000" dirty="0" err="1"/>
              <a:t>sav,therm</a:t>
            </a:r>
            <a:r>
              <a:rPr lang="en-US" sz="2400" dirty="0"/>
              <a:t> </a:t>
            </a:r>
            <a:r>
              <a:rPr lang="en-US" sz="2400" dirty="0" smtClean="0"/>
              <a:t>= 1</a:t>
            </a:r>
          </a:p>
          <a:p>
            <a:pPr lvl="1"/>
            <a:r>
              <a:rPr lang="en-US" sz="2000" dirty="0" smtClean="0"/>
              <a:t>More than 15 m² collectors</a:t>
            </a:r>
          </a:p>
          <a:p>
            <a:pPr lvl="1"/>
            <a:r>
              <a:rPr lang="en-US" sz="2000" dirty="0" smtClean="0"/>
              <a:t>Maximum quantity of salt necessary: 8750 kg</a:t>
            </a:r>
          </a:p>
          <a:p>
            <a:pPr algn="ctr"/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31/08/2011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" y="2024380"/>
            <a:ext cx="4174490" cy="25044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855209" y="1600201"/>
            <a:ext cx="4174491" cy="4635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Including DHW consumption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r>
              <a:rPr lang="en-US" sz="2400" dirty="0" err="1" smtClean="0"/>
              <a:t>F</a:t>
            </a:r>
            <a:r>
              <a:rPr lang="en-US" sz="2400" baseline="-25000" dirty="0" err="1" smtClean="0"/>
              <a:t>sav,therm</a:t>
            </a:r>
            <a:r>
              <a:rPr lang="en-US" sz="2400" dirty="0" smtClean="0"/>
              <a:t> &lt; 1</a:t>
            </a:r>
          </a:p>
          <a:p>
            <a:pPr lvl="1"/>
            <a:r>
              <a:rPr lang="en-US" sz="2000" dirty="0" smtClean="0"/>
              <a:t>TC storage not used as auxiliary heater for DHW</a:t>
            </a:r>
          </a:p>
          <a:p>
            <a:pPr algn="ctr"/>
            <a:endParaRPr lang="en-US" dirty="0"/>
          </a:p>
        </p:txBody>
      </p:sp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10" y="2024380"/>
            <a:ext cx="4174490" cy="2504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57" y="2752090"/>
            <a:ext cx="5709285" cy="34112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Performances of the system: </a:t>
            </a:r>
            <a:br>
              <a:rPr lang="en-US" dirty="0"/>
            </a:br>
            <a:r>
              <a:rPr lang="en-US" dirty="0" smtClean="0"/>
              <a:t>17.5 m² collector and 7500 kg SrBr</a:t>
            </a:r>
            <a:r>
              <a:rPr lang="en-US" baseline="-25000" dirty="0" smtClean="0"/>
              <a:t>2</a:t>
            </a:r>
            <a:endParaRPr lang="fr-BE" baseline="-25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60400"/>
          </a:xfrm>
        </p:spPr>
        <p:txBody>
          <a:bodyPr>
            <a:normAutofit/>
          </a:bodyPr>
          <a:lstStyle/>
          <a:p>
            <a:r>
              <a:rPr lang="fr-BE" sz="2400" dirty="0" err="1" smtClean="0"/>
              <a:t>Useful</a:t>
            </a:r>
            <a:r>
              <a:rPr lang="fr-BE" sz="2400" dirty="0" smtClean="0"/>
              <a:t> </a:t>
            </a:r>
            <a:r>
              <a:rPr lang="fr-BE" sz="2400" dirty="0" err="1" smtClean="0"/>
              <a:t>energy</a:t>
            </a:r>
            <a:r>
              <a:rPr lang="fr-BE" sz="2400" dirty="0" smtClean="0"/>
              <a:t> sources and </a:t>
            </a:r>
            <a:r>
              <a:rPr lang="fr-BE" sz="2400" dirty="0" err="1" smtClean="0"/>
              <a:t>loads</a:t>
            </a:r>
            <a:endParaRPr lang="fr-BE" sz="2400" dirty="0" smtClean="0"/>
          </a:p>
          <a:p>
            <a:endParaRPr lang="fr-BE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fr-BE" smtClean="0"/>
              <a:t>11</a:t>
            </a:fld>
            <a:endParaRPr lang="fr-BE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937000" y="2269491"/>
            <a:ext cx="5156200" cy="66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400" dirty="0" err="1" smtClean="0"/>
              <a:t>Monthly</a:t>
            </a:r>
            <a:r>
              <a:rPr lang="fr-BE" sz="2400" dirty="0" smtClean="0"/>
              <a:t> </a:t>
            </a:r>
            <a:r>
              <a:rPr lang="fr-BE" sz="2400" dirty="0" err="1" smtClean="0"/>
              <a:t>reactor</a:t>
            </a:r>
            <a:r>
              <a:rPr lang="fr-BE" sz="2400" dirty="0" smtClean="0"/>
              <a:t> </a:t>
            </a:r>
            <a:r>
              <a:rPr lang="fr-BE" sz="2400" dirty="0" err="1" smtClean="0"/>
              <a:t>energy</a:t>
            </a:r>
            <a:r>
              <a:rPr lang="fr-BE" sz="2400" dirty="0" smtClean="0"/>
              <a:t> balance</a:t>
            </a:r>
          </a:p>
          <a:p>
            <a:endParaRPr lang="fr-BE" dirty="0"/>
          </a:p>
        </p:txBody>
      </p:sp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" y="1998980"/>
            <a:ext cx="3458845" cy="1861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36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Modification of system </a:t>
            </a:r>
            <a:r>
              <a:rPr lang="en-US" dirty="0" smtClean="0"/>
              <a:t>components: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Weather conditions</a:t>
            </a:r>
            <a:endParaRPr lang="fr-BE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499931"/>
              </p:ext>
            </p:extLst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Location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err="1" smtClean="0"/>
                        <a:t>Energy</a:t>
                      </a:r>
                      <a:r>
                        <a:rPr lang="fr-BE" dirty="0" smtClean="0"/>
                        <a:t> </a:t>
                      </a:r>
                      <a:r>
                        <a:rPr lang="fr-BE" dirty="0" err="1" smtClean="0"/>
                        <a:t>demand</a:t>
                      </a:r>
                      <a:r>
                        <a:rPr lang="fr-BE" dirty="0" smtClean="0"/>
                        <a:t> for </a:t>
                      </a:r>
                      <a:r>
                        <a:rPr lang="fr-BE" dirty="0" err="1" smtClean="0"/>
                        <a:t>space</a:t>
                      </a:r>
                      <a:r>
                        <a:rPr lang="fr-BE" dirty="0" smtClean="0"/>
                        <a:t> </a:t>
                      </a:r>
                      <a:r>
                        <a:rPr lang="fr-BE" dirty="0" err="1" smtClean="0"/>
                        <a:t>heating</a:t>
                      </a:r>
                      <a:r>
                        <a:rPr lang="fr-BE" dirty="0" smtClean="0"/>
                        <a:t> [kWh]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Uccle (BE)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3430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Stockholm (SE)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5825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Clermont-Ferrand</a:t>
                      </a:r>
                      <a:r>
                        <a:rPr lang="fr-BE" baseline="0" dirty="0" smtClean="0"/>
                        <a:t> (FR)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2009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fr-BE" smtClean="0"/>
              <a:t>12</a:t>
            </a:fld>
            <a:endParaRPr lang="fr-BE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4" y="3302000"/>
            <a:ext cx="3943985" cy="28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07" y="3317875"/>
            <a:ext cx="3943985" cy="285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6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Modification of system </a:t>
            </a:r>
            <a:r>
              <a:rPr lang="en-US" dirty="0" smtClean="0"/>
              <a:t>components: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Collectors</a:t>
            </a:r>
            <a:endParaRPr lang="fr-BE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746823"/>
              </p:ext>
            </p:extLst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err="1" smtClean="0"/>
                        <a:t>Collectors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a</a:t>
                      </a:r>
                      <a:r>
                        <a:rPr lang="fr-BE" baseline="-25000" dirty="0" smtClean="0"/>
                        <a:t>0</a:t>
                      </a:r>
                      <a:r>
                        <a:rPr lang="fr-BE" baseline="0" dirty="0" smtClean="0"/>
                        <a:t> [-]</a:t>
                      </a:r>
                      <a:endParaRPr lang="fr-B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a</a:t>
                      </a:r>
                      <a:r>
                        <a:rPr lang="fr-BE" baseline="-25000" dirty="0" smtClean="0"/>
                        <a:t>1 </a:t>
                      </a:r>
                      <a:r>
                        <a:rPr lang="fr-BE" baseline="0" dirty="0" smtClean="0"/>
                        <a:t>[W/(m².K)]</a:t>
                      </a:r>
                      <a:endParaRPr lang="fr-BE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a</a:t>
                      </a:r>
                      <a:r>
                        <a:rPr lang="fr-BE" baseline="-25000" dirty="0" smtClean="0"/>
                        <a:t>2 </a:t>
                      </a:r>
                      <a:r>
                        <a:rPr lang="fr-BE" baseline="0" dirty="0" smtClean="0"/>
                        <a:t>[W/(m².K²)]</a:t>
                      </a:r>
                      <a:endParaRPr lang="fr-BE" baseline="-25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HP FPC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0.8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1.57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0.0072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FPC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0.81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3.6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0.0036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ETC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0.601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0.767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0.004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fr-BE" smtClean="0"/>
              <a:t>13</a:t>
            </a:fld>
            <a:endParaRPr lang="fr-BE"/>
          </a:p>
        </p:txBody>
      </p:sp>
      <p:pic>
        <p:nvPicPr>
          <p:cNvPr id="9" name="Imag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25800"/>
            <a:ext cx="3943985" cy="28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15" y="3225800"/>
            <a:ext cx="3943985" cy="287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0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Influence of storage reactor parameters</a:t>
            </a:r>
            <a:endParaRPr lang="en-US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040609"/>
              </p:ext>
            </p:extLst>
          </p:nvPr>
        </p:nvGraphicFramePr>
        <p:xfrm>
          <a:off x="457200" y="2032000"/>
          <a:ext cx="82296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8700"/>
                <a:gridCol w="1695450"/>
                <a:gridCol w="1695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Parameters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Reference value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New</a:t>
                      </a:r>
                      <a:r>
                        <a:rPr lang="en-US" baseline="0" noProof="0" smtClean="0"/>
                        <a:t> value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Water evaporation temperature in the evaporator [°C]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5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10</a:t>
                      </a:r>
                      <a:endParaRPr lang="en-US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Thermal losses coefficient through the reactor walls [W/K]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3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10</a:t>
                      </a:r>
                      <a:endParaRPr lang="en-US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Specific heat transfer coefficient through the heat exchanger [W/(Km²)]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500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12.5</a:t>
                      </a:r>
                      <a:endParaRPr lang="en-US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Vapor diffusion</a:t>
                      </a:r>
                      <a:r>
                        <a:rPr lang="en-US" baseline="0" noProof="0" dirty="0" smtClean="0"/>
                        <a:t> coefficient through the salt [m²/s]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1E-9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2E-10</a:t>
                      </a:r>
                      <a:endParaRPr lang="en-US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Vapor pressure drop between the evaporator and</a:t>
                      </a:r>
                      <a:r>
                        <a:rPr lang="en-US" baseline="0" noProof="0" dirty="0" smtClean="0"/>
                        <a:t> the salt, expressed as a valve coefficient [m³/h]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8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16</a:t>
                      </a:r>
                      <a:endParaRPr lang="en-US" noProof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Influence of storage reactor parameters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en-US" smtClean="0"/>
              <a:t>15</a:t>
            </a:fld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Significant variations only for thermal losses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Necessary to insulate the reactor </a:t>
            </a:r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17" y="2154237"/>
            <a:ext cx="4317683" cy="3192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8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100 % energy saving for space heating:</a:t>
            </a:r>
          </a:p>
          <a:p>
            <a:pPr lvl="1"/>
            <a:r>
              <a:rPr lang="en-US" dirty="0" smtClean="0"/>
              <a:t>15 m² HP FPC</a:t>
            </a:r>
          </a:p>
          <a:p>
            <a:pPr lvl="1"/>
            <a:r>
              <a:rPr lang="en-US" dirty="0" smtClean="0"/>
              <a:t>8750 of SrBr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Storage density</a:t>
            </a:r>
          </a:p>
          <a:p>
            <a:pPr lvl="1"/>
            <a:r>
              <a:rPr lang="en-US" dirty="0" smtClean="0"/>
              <a:t>All components</a:t>
            </a:r>
          </a:p>
          <a:p>
            <a:pPr lvl="1"/>
            <a:r>
              <a:rPr lang="en-US" dirty="0" smtClean="0"/>
              <a:t>Evaluation difficult at this stage</a:t>
            </a:r>
          </a:p>
          <a:p>
            <a:r>
              <a:rPr lang="en-US" dirty="0" smtClean="0"/>
              <a:t>Current developments</a:t>
            </a:r>
          </a:p>
          <a:p>
            <a:pPr lvl="1"/>
            <a:r>
              <a:rPr lang="en-US" dirty="0" smtClean="0"/>
              <a:t>Prototype construction</a:t>
            </a:r>
          </a:p>
          <a:p>
            <a:pPr lvl="1"/>
            <a:r>
              <a:rPr lang="en-US" dirty="0" smtClean="0"/>
              <a:t>Economical and environmental evaluation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41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360550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85046" y="2534363"/>
            <a:ext cx="65756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Research presented is conducted in the SOLAUTARK project with the following partner’s: </a:t>
            </a:r>
          </a:p>
          <a:p>
            <a:pPr algn="ctr"/>
            <a:r>
              <a:rPr lang="en-US" dirty="0" smtClean="0"/>
              <a:t>ESE</a:t>
            </a:r>
          </a:p>
          <a:p>
            <a:pPr algn="ctr"/>
            <a:r>
              <a:rPr lang="en-US" dirty="0" err="1" smtClean="0"/>
              <a:t>ArcelorMittal</a:t>
            </a:r>
            <a:r>
              <a:rPr lang="en-US" dirty="0" smtClean="0"/>
              <a:t> Liège R&amp;D</a:t>
            </a:r>
          </a:p>
          <a:p>
            <a:pPr algn="ctr"/>
            <a:r>
              <a:rPr lang="en-US" dirty="0" smtClean="0"/>
              <a:t>Atelier </a:t>
            </a:r>
            <a:r>
              <a:rPr lang="en-US" dirty="0" err="1" smtClean="0"/>
              <a:t>d’architecture</a:t>
            </a:r>
            <a:r>
              <a:rPr lang="en-US" dirty="0" smtClean="0"/>
              <a:t> Ph. </a:t>
            </a:r>
            <a:r>
              <a:rPr lang="en-US" dirty="0" err="1" smtClean="0"/>
              <a:t>Jaspard</a:t>
            </a:r>
            <a:endParaRPr lang="en-US" dirty="0" smtClean="0"/>
          </a:p>
          <a:p>
            <a:pPr algn="ctr"/>
            <a:r>
              <a:rPr lang="en-US" dirty="0" smtClean="0"/>
              <a:t>ULB</a:t>
            </a:r>
          </a:p>
          <a:p>
            <a:pPr algn="ctr"/>
            <a:r>
              <a:rPr lang="en-US" dirty="0" smtClean="0"/>
              <a:t>CTIB</a:t>
            </a:r>
          </a:p>
          <a:p>
            <a:pPr algn="ctr"/>
            <a:r>
              <a:rPr lang="en-US" dirty="0" smtClean="0"/>
              <a:t>M5</a:t>
            </a:r>
          </a:p>
          <a:p>
            <a:pPr algn="ctr"/>
            <a:r>
              <a:rPr lang="en-US" dirty="0" err="1" smtClean="0"/>
              <a:t>UMons</a:t>
            </a:r>
            <a:endParaRPr lang="en-US" dirty="0" smtClean="0"/>
          </a:p>
          <a:p>
            <a:pPr algn="ctr"/>
            <a:r>
              <a:rPr lang="en-US" dirty="0" err="1" smtClean="0"/>
              <a:t>ULg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This project is funded by the Plan Marshall of the Walloon Region. </a:t>
            </a:r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8595" y="1465449"/>
            <a:ext cx="2068512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26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Presentation overview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Seasonal heat storage with closed adsorption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Description of the simulated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Performances of the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Modification of system components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Influence of storage reactor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Introduction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914900" cy="4525963"/>
          </a:xfrm>
        </p:spPr>
        <p:txBody>
          <a:bodyPr/>
          <a:lstStyle/>
          <a:p>
            <a:r>
              <a:rPr lang="en-US" dirty="0" smtClean="0"/>
              <a:t>TES = important challenge</a:t>
            </a:r>
          </a:p>
          <a:p>
            <a:r>
              <a:rPr lang="en-US" dirty="0" smtClean="0"/>
              <a:t>Improve solar energy use in buildings: 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supply = demand</a:t>
            </a:r>
          </a:p>
          <a:p>
            <a:r>
              <a:rPr lang="en-US" dirty="0" smtClean="0"/>
              <a:t>Research objective</a:t>
            </a:r>
          </a:p>
          <a:p>
            <a:pPr lvl="1">
              <a:buFont typeface="Wingdings"/>
              <a:buChar char="à"/>
            </a:pPr>
            <a:r>
              <a:rPr lang="en-US" dirty="0" smtClean="0"/>
              <a:t>100 % solar fraction</a:t>
            </a:r>
          </a:p>
          <a:p>
            <a:r>
              <a:rPr lang="en-US" dirty="0" smtClean="0"/>
              <a:t>Thermochemical storage: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sorption phenomenon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fr-BE" smtClean="0"/>
              <a:t>3</a:t>
            </a:fld>
            <a:endParaRPr lang="fr-BE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432" y="1695451"/>
            <a:ext cx="3491767" cy="236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41209" y="5891353"/>
            <a:ext cx="21836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1100" dirty="0"/>
              <a:t>http://www.lookfordiagnosis.com/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15" y="4135306"/>
            <a:ext cx="2304000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en-US" dirty="0"/>
              <a:t>Seasonal heat storage with closed adsorption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941294"/>
              </a:xfrm>
            </p:spPr>
            <p:txBody>
              <a:bodyPr numCol="1">
                <a:normAutofit/>
              </a:bodyPr>
              <a:lstStyle/>
              <a:p>
                <a:r>
                  <a:rPr lang="en-US" sz="2400" dirty="0"/>
                  <a:t>Adsorption reaction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400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BE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𝑆𝑟𝐵𝑟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2400" i="1">
                              <a:latin typeface="Cambria Math"/>
                            </a:rPr>
                            <m:t>.6</m:t>
                          </m:r>
                          <m:sSub>
                            <m:sSubPr>
                              <m:ctrlPr>
                                <a:rPr lang="fr-BE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2400" i="1">
                              <a:latin typeface="Cambria Math"/>
                            </a:rPr>
                            <m:t>0</m:t>
                          </m:r>
                        </m:e>
                        <m:sub>
                          <m:r>
                            <a:rPr lang="de-DE" sz="2400" i="1">
                              <a:latin typeface="Cambria Math"/>
                            </a:rPr>
                            <m:t>(</m:t>
                          </m:r>
                          <m:r>
                            <a:rPr lang="de-DE" sz="2400" i="1">
                              <a:latin typeface="Cambria Math"/>
                            </a:rPr>
                            <m:t>𝑠</m:t>
                          </m:r>
                          <m:r>
                            <a:rPr lang="de-DE" sz="24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de-DE" sz="2400" i="1">
                          <a:latin typeface="Cambria Math"/>
                        </a:rPr>
                        <m:t>+ ∆</m:t>
                      </m:r>
                      <m:sSub>
                        <m:sSubPr>
                          <m:ctrlPr>
                            <a:rPr lang="fr-BE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de-DE" sz="24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de-DE" sz="2400" i="1">
                          <a:latin typeface="Cambria Math"/>
                        </a:rPr>
                        <m:t> ⇌</m:t>
                      </m:r>
                      <m:sSub>
                        <m:sSubPr>
                          <m:ctrlPr>
                            <a:rPr lang="fr-BE" sz="2400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BE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𝑆𝑟𝐵𝑟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2400" i="1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fr-BE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2400" i="1">
                              <a:latin typeface="Cambria Math"/>
                            </a:rPr>
                            <m:t>0</m:t>
                          </m:r>
                        </m:e>
                        <m:sub>
                          <m:r>
                            <a:rPr lang="de-DE" sz="2400" i="1">
                              <a:latin typeface="Cambria Math"/>
                            </a:rPr>
                            <m:t>(</m:t>
                          </m:r>
                          <m:r>
                            <a:rPr lang="de-DE" sz="2400" i="1">
                              <a:latin typeface="Cambria Math"/>
                            </a:rPr>
                            <m:t>𝑠</m:t>
                          </m:r>
                          <m:r>
                            <a:rPr lang="de-DE" sz="24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de-DE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BE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/>
                            </a:rPr>
                            <m:t>5</m:t>
                          </m:r>
                          <m:sSub>
                            <m:sSubPr>
                              <m:ctrlPr>
                                <a:rPr lang="fr-BE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2400" i="1">
                              <a:latin typeface="Cambria Math"/>
                            </a:rPr>
                            <m:t>0</m:t>
                          </m:r>
                        </m:e>
                        <m:sub>
                          <m:r>
                            <a:rPr lang="de-DE" sz="2400" i="1">
                              <a:latin typeface="Cambria Math"/>
                            </a:rPr>
                            <m:t>(</m:t>
                          </m:r>
                          <m:r>
                            <a:rPr lang="de-DE" sz="2400" i="1">
                              <a:latin typeface="Cambria Math"/>
                            </a:rPr>
                            <m:t>𝑔</m:t>
                          </m:r>
                          <m:r>
                            <a:rPr lang="de-DE" sz="24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de-DE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941294"/>
              </a:xfrm>
              <a:blipFill rotWithShape="1">
                <a:blip r:embed="rId2"/>
                <a:stretch>
                  <a:fillRect l="-963" t="-5195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fr-BE" smtClean="0"/>
              <a:t>4</a:t>
            </a:fld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1"/>
          <a:stretch>
            <a:fillRect/>
          </a:stretch>
        </p:blipFill>
        <p:spPr bwMode="auto">
          <a:xfrm>
            <a:off x="4097110" y="2472680"/>
            <a:ext cx="4907938" cy="22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-56148" y="2898794"/>
            <a:ext cx="4643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Desorption: endothermic </a:t>
            </a:r>
            <a:r>
              <a:rPr lang="en-US" sz="2000" dirty="0">
                <a:sym typeface="Wingdings" pitchFamily="2" charset="2"/>
              </a:rPr>
              <a:t> storage charging during </a:t>
            </a:r>
            <a:r>
              <a:rPr lang="en-US" sz="2000" dirty="0" smtClean="0">
                <a:sym typeface="Wingdings" pitchFamily="2" charset="2"/>
              </a:rPr>
              <a:t>summer</a:t>
            </a:r>
            <a:endParaRPr lang="en-US" sz="2000" dirty="0">
              <a:sym typeface="Wingdings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4845" y="4951875"/>
            <a:ext cx="45553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ym typeface="Wingdings" pitchFamily="2" charset="2"/>
              </a:rPr>
              <a:t>Adsorption: exothermic  storage discharging during winter</a:t>
            </a:r>
            <a:endParaRPr lang="en-US" sz="2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7" y="3925090"/>
            <a:ext cx="4654565" cy="22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8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Description of the simulated system: Building energy demand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6763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Existing wooden « low energy » building build recently</a:t>
            </a:r>
          </a:p>
          <a:p>
            <a:r>
              <a:rPr lang="en-US" sz="2600" dirty="0" smtClean="0"/>
              <a:t>100 m² single family house</a:t>
            </a:r>
          </a:p>
          <a:p>
            <a:r>
              <a:rPr lang="en-US" sz="2600" dirty="0" smtClean="0"/>
              <a:t>40 m² of the roof facing south: 40° slope</a:t>
            </a:r>
          </a:p>
          <a:p>
            <a:r>
              <a:rPr lang="en-US" sz="2600" dirty="0" smtClean="0"/>
              <a:t>Space heating demand for Uccle (BE) : 3430 kWh/year</a:t>
            </a:r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en-US" smtClean="0"/>
              <a:t>5</a:t>
            </a:fld>
            <a:endParaRPr lang="en-US"/>
          </a:p>
        </p:txBody>
      </p:sp>
      <p:pic>
        <p:nvPicPr>
          <p:cNvPr id="6" name="Graphiqu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49700"/>
            <a:ext cx="4380865" cy="199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0" y="3949701"/>
            <a:ext cx="2956112" cy="220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42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Description of the simulated system: </a:t>
            </a:r>
            <a:r>
              <a:rPr lang="en-US" dirty="0" smtClean="0"/>
              <a:t>Description of the combisystem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fr-BE" smtClean="0"/>
              <a:t>6</a:t>
            </a:fld>
            <a:endParaRPr lang="fr-BE"/>
          </a:p>
        </p:txBody>
      </p:sp>
      <p:pic>
        <p:nvPicPr>
          <p:cNvPr id="10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30" y="1600200"/>
            <a:ext cx="5986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Description of the simulated system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Thermochemical storage model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Based on equilibrium curves</a:t>
            </a:r>
          </a:p>
          <a:p>
            <a:pPr lvl="1"/>
            <a:r>
              <a:rPr lang="en-US" dirty="0" smtClean="0"/>
              <a:t>Adsorbent/</a:t>
            </a:r>
            <a:r>
              <a:rPr lang="en-US" dirty="0" err="1" smtClean="0"/>
              <a:t>adsorbate</a:t>
            </a:r>
            <a:endParaRPr lang="en-US" dirty="0" smtClean="0"/>
          </a:p>
          <a:p>
            <a:pPr lvl="1"/>
            <a:r>
              <a:rPr lang="en-US" dirty="0" smtClean="0"/>
              <a:t>Liquid/vapor of the </a:t>
            </a:r>
            <a:r>
              <a:rPr lang="en-US" dirty="0" err="1" smtClean="0"/>
              <a:t>adsorbate</a:t>
            </a:r>
            <a:endParaRPr lang="en-US" dirty="0" smtClean="0"/>
          </a:p>
          <a:p>
            <a:r>
              <a:rPr lang="en-US" dirty="0" smtClean="0"/>
              <a:t>Dynamic energy and mass balance of the reactor</a:t>
            </a:r>
          </a:p>
          <a:p>
            <a:r>
              <a:rPr lang="en-US" dirty="0" smtClean="0"/>
              <a:t>Include some kinetics considerations</a:t>
            </a:r>
          </a:p>
          <a:p>
            <a:r>
              <a:rPr lang="en-US" dirty="0" err="1" smtClean="0"/>
              <a:t>Evapo</a:t>
            </a:r>
            <a:r>
              <a:rPr lang="en-US" dirty="0" smtClean="0"/>
              <a:t>-condenser and low temperature source/sink: not simulated</a:t>
            </a:r>
          </a:p>
          <a:p>
            <a:pPr lvl="1"/>
            <a:r>
              <a:rPr lang="en-US" dirty="0" smtClean="0"/>
              <a:t>Evaporation temperature: constant at 5°C</a:t>
            </a:r>
          </a:p>
          <a:p>
            <a:pPr lvl="1"/>
            <a:r>
              <a:rPr lang="en-US" dirty="0" smtClean="0"/>
              <a:t>Condensation temperature: constant at 20°C</a:t>
            </a:r>
          </a:p>
          <a:p>
            <a:r>
              <a:rPr lang="en-US" dirty="0" smtClean="0"/>
              <a:t>Reactor = 1 module containing all the salt</a:t>
            </a:r>
          </a:p>
          <a:p>
            <a:r>
              <a:rPr lang="en-US" dirty="0" smtClean="0"/>
              <a:t>Only 1 cycle per year</a:t>
            </a:r>
          </a:p>
          <a:p>
            <a:r>
              <a:rPr lang="en-US" dirty="0" smtClean="0"/>
              <a:t>TC reactor used as sensible storage if completely desorbed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fr-BE" smtClean="0"/>
              <a:t>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368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Description of the simulated system: </a:t>
            </a:r>
            <a:r>
              <a:rPr lang="en-US" dirty="0" smtClean="0"/>
              <a:t>Integration of the long-term storage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fr-BE" smtClean="0"/>
              <a:t>8</a:t>
            </a:fld>
            <a:endParaRPr lang="fr-BE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30" y="1600200"/>
            <a:ext cx="5986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4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Description of the simulated system: </a:t>
            </a:r>
            <a:r>
              <a:rPr lang="en-US" dirty="0" smtClean="0"/>
              <a:t>Integration of the long-term storage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31/08/2011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35D-0A6C-42AA-8FF1-4281EC217CBA}" type="slidenum">
              <a:rPr lang="fr-BE" smtClean="0"/>
              <a:t>9</a:t>
            </a:fld>
            <a:endParaRPr lang="fr-BE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30" y="1600200"/>
            <a:ext cx="5986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3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1669</TotalTime>
  <Words>591</Words>
  <Application>Microsoft Office PowerPoint</Application>
  <PresentationFormat>Affichage à l'écran (4:3)</PresentationFormat>
  <Paragraphs>182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DYNAMIC SIMULATION OF RESIDENTIAL BUILDINGS WITH SORPTION STORAGE OF SOLAR ENERGY  –  PARAMETRIC ANALYSIS</vt:lpstr>
      <vt:lpstr>Presentation overview</vt:lpstr>
      <vt:lpstr>Introduction</vt:lpstr>
      <vt:lpstr>Seasonal heat storage with closed adsorption system</vt:lpstr>
      <vt:lpstr>Description of the simulated system: Building energy demand</vt:lpstr>
      <vt:lpstr>Description of the simulated system: Description of the combisystem</vt:lpstr>
      <vt:lpstr>Description of the simulated system: Thermochemical storage model</vt:lpstr>
      <vt:lpstr>Description of the simulated system: Integration of the long-term storage</vt:lpstr>
      <vt:lpstr>Description of the simulated system: Integration of the long-term storage</vt:lpstr>
      <vt:lpstr>Performances of the system: reference</vt:lpstr>
      <vt:lpstr>Performances of the system:  17.5 m² collector and 7500 kg SrBr2</vt:lpstr>
      <vt:lpstr>Modification of system components: Weather conditions</vt:lpstr>
      <vt:lpstr>Modification of system components: Collectors</vt:lpstr>
      <vt:lpstr>Influence of storage reactor parameters</vt:lpstr>
      <vt:lpstr>Influence of storage reactor parameters</vt:lpstr>
      <vt:lpstr>Conclusion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Samuel</dc:creator>
  <cp:lastModifiedBy>Samuel</cp:lastModifiedBy>
  <cp:revision>181</cp:revision>
  <dcterms:created xsi:type="dcterms:W3CDTF">2011-05-12T12:12:49Z</dcterms:created>
  <dcterms:modified xsi:type="dcterms:W3CDTF">2011-10-12T09:54:59Z</dcterms:modified>
</cp:coreProperties>
</file>